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79" r:id="rId4"/>
    <p:sldId id="258" r:id="rId5"/>
    <p:sldId id="259" r:id="rId6"/>
    <p:sldId id="272" r:id="rId7"/>
    <p:sldId id="274" r:id="rId8"/>
    <p:sldId id="313" r:id="rId9"/>
    <p:sldId id="309" r:id="rId10"/>
    <p:sldId id="311" r:id="rId11"/>
    <p:sldId id="277" r:id="rId12"/>
    <p:sldId id="281" r:id="rId13"/>
    <p:sldId id="282" r:id="rId14"/>
    <p:sldId id="283" r:id="rId15"/>
    <p:sldId id="284" r:id="rId16"/>
    <p:sldId id="305" r:id="rId17"/>
    <p:sldId id="306" r:id="rId18"/>
    <p:sldId id="289" r:id="rId19"/>
    <p:sldId id="303" r:id="rId20"/>
    <p:sldId id="290" r:id="rId21"/>
    <p:sldId id="291" r:id="rId22"/>
    <p:sldId id="292" r:id="rId23"/>
    <p:sldId id="294" r:id="rId24"/>
    <p:sldId id="295" r:id="rId25"/>
    <p:sldId id="296" r:id="rId26"/>
    <p:sldId id="297" r:id="rId27"/>
    <p:sldId id="314" r:id="rId28"/>
    <p:sldId id="27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AA38"/>
    <a:srgbClr val="1A1F71"/>
    <a:srgbClr val="9EBBD5"/>
    <a:srgbClr val="393C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7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919F84-B3D1-4B08-94C7-3BEBCDC246A1}"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3746176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919F84-B3D1-4B08-94C7-3BEBCDC246A1}"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1099421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919F84-B3D1-4B08-94C7-3BEBCDC246A1}"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330172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919F84-B3D1-4B08-94C7-3BEBCDC246A1}"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323806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919F84-B3D1-4B08-94C7-3BEBCDC246A1}" type="datetimeFigureOut">
              <a:rPr lang="en-US" smtClean="0"/>
              <a:t>10/12/2025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64805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919F84-B3D1-4B08-94C7-3BEBCDC246A1}" type="datetimeFigureOut">
              <a:rPr lang="en-US" smtClean="0"/>
              <a:t>10/12/2025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4283252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919F84-B3D1-4B08-94C7-3BEBCDC246A1}" type="datetimeFigureOut">
              <a:rPr lang="en-US" smtClean="0"/>
              <a:t>10/12/2025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3952290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919F84-B3D1-4B08-94C7-3BEBCDC246A1}"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846092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919F84-B3D1-4B08-94C7-3BEBCDC246A1}"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2161701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919F84-B3D1-4B08-94C7-3BEBCDC246A1}"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102437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919F84-B3D1-4B08-94C7-3BEBCDC246A1}"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836536-DE40-4260-9753-185445962866}" type="slidenum">
              <a:rPr lang="en-US" smtClean="0"/>
              <a:t>‹#›</a:t>
            </a:fld>
            <a:endParaRPr lang="en-US"/>
          </a:p>
        </p:txBody>
      </p:sp>
    </p:spTree>
    <p:extLst>
      <p:ext uri="{BB962C8B-B14F-4D97-AF65-F5344CB8AC3E}">
        <p14:creationId xmlns:p14="http://schemas.microsoft.com/office/powerpoint/2010/main" val="4210179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919F84-B3D1-4B08-94C7-3BEBCDC246A1}" type="datetimeFigureOut">
              <a:rPr lang="en-US" smtClean="0"/>
              <a:t>10/12/2025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836536-DE40-4260-9753-185445962866}" type="slidenum">
              <a:rPr lang="en-US" smtClean="0"/>
              <a:t>‹#›</a:t>
            </a:fld>
            <a:endParaRPr lang="en-US"/>
          </a:p>
        </p:txBody>
      </p:sp>
    </p:spTree>
    <p:extLst>
      <p:ext uri="{BB962C8B-B14F-4D97-AF65-F5344CB8AC3E}">
        <p14:creationId xmlns:p14="http://schemas.microsoft.com/office/powerpoint/2010/main" val="1586646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44.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75000"/>
                      </a14:imgEffect>
                    </a14:imgLayer>
                  </a14:imgProps>
                </a:ext>
              </a:extLst>
            </a:blip>
            <a:stretch>
              <a:fillRect t="-18555"/>
            </a:stretch>
          </a:blipFill>
        </p:spPr>
      </p:sp>
      <p:grpSp>
        <p:nvGrpSpPr>
          <p:cNvPr id="3" name="Group 3"/>
          <p:cNvGrpSpPr/>
          <p:nvPr/>
        </p:nvGrpSpPr>
        <p:grpSpPr>
          <a:xfrm rot="-5400000">
            <a:off x="8111865" y="-1589911"/>
            <a:ext cx="1161951" cy="7022481"/>
            <a:chOff x="0" y="0"/>
            <a:chExt cx="459042" cy="2746846"/>
          </a:xfrm>
          <a:solidFill>
            <a:srgbClr val="D6AA38"/>
          </a:solidFill>
        </p:grpSpPr>
        <p:sp>
          <p:nvSpPr>
            <p:cNvPr id="4" name="Freeform 4"/>
            <p:cNvSpPr/>
            <p:nvPr/>
          </p:nvSpPr>
          <p:spPr>
            <a:xfrm>
              <a:off x="0" y="0"/>
              <a:ext cx="459042" cy="2746846"/>
            </a:xfrm>
            <a:custGeom>
              <a:avLst/>
              <a:gdLst/>
              <a:ahLst/>
              <a:cxnLst/>
              <a:rect l="l" t="t" r="r" b="b"/>
              <a:pathLst>
                <a:path w="459042" h="2746846">
                  <a:moveTo>
                    <a:pt x="0" y="0"/>
                  </a:moveTo>
                  <a:lnTo>
                    <a:pt x="459042" y="0"/>
                  </a:lnTo>
                  <a:lnTo>
                    <a:pt x="459042" y="2746846"/>
                  </a:lnTo>
                  <a:lnTo>
                    <a:pt x="0" y="2746846"/>
                  </a:lnTo>
                  <a:close/>
                </a:path>
              </a:pathLst>
            </a:custGeom>
            <a:grpFill/>
            <a:ln cap="sq">
              <a:noFill/>
              <a:prstDash val="solid"/>
              <a:miter/>
            </a:ln>
          </p:spPr>
        </p:sp>
        <p:sp>
          <p:nvSpPr>
            <p:cNvPr id="5" name="TextBox 5"/>
            <p:cNvSpPr txBox="1"/>
            <p:nvPr/>
          </p:nvSpPr>
          <p:spPr>
            <a:xfrm>
              <a:off x="0" y="-57150"/>
              <a:ext cx="459042" cy="2803996"/>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9" name="AutoShape 9"/>
          <p:cNvSpPr/>
          <p:nvPr/>
        </p:nvSpPr>
        <p:spPr>
          <a:xfrm rot="5400000">
            <a:off x="-297312" y="1735793"/>
            <a:ext cx="3496985" cy="0"/>
          </a:xfrm>
          <a:prstGeom prst="line">
            <a:avLst/>
          </a:prstGeom>
          <a:ln w="38100" cap="flat">
            <a:solidFill>
              <a:srgbClr val="D6AA38"/>
            </a:solidFill>
            <a:prstDash val="solid"/>
            <a:headEnd type="none" w="sm" len="sm"/>
            <a:tailEnd type="none" w="sm" len="sm"/>
          </a:ln>
        </p:spPr>
      </p:sp>
      <p:sp>
        <p:nvSpPr>
          <p:cNvPr id="10" name="TextBox 10"/>
          <p:cNvSpPr txBox="1"/>
          <p:nvPr/>
        </p:nvSpPr>
        <p:spPr>
          <a:xfrm>
            <a:off x="1955822" y="1208751"/>
            <a:ext cx="8280356" cy="1309526"/>
          </a:xfrm>
          <a:prstGeom prst="rect">
            <a:avLst/>
          </a:prstGeom>
        </p:spPr>
        <p:txBody>
          <a:bodyPr lIns="0" tIns="0" rIns="0" bIns="0" rtlCol="0" anchor="t">
            <a:spAutoFit/>
          </a:bodyPr>
          <a:lstStyle/>
          <a:p>
            <a:pPr algn="ctr">
              <a:lnSpc>
                <a:spcPts val="11201"/>
              </a:lnSpc>
            </a:pPr>
            <a:r>
              <a:rPr lang="en-US" sz="8000" b="1" dirty="0">
                <a:solidFill>
                  <a:srgbClr val="1A1F71"/>
                </a:solidFill>
                <a:effectLst>
                  <a:outerShdw blurRad="38100" dist="38100" dir="2700000" algn="tl">
                    <a:srgbClr val="000000">
                      <a:alpha val="43137"/>
                    </a:srgbClr>
                  </a:outerShdw>
                </a:effectLst>
                <a:latin typeface="Poppins Bold"/>
                <a:ea typeface="Poppins Bold"/>
                <a:cs typeface="Poppins Bold"/>
                <a:sym typeface="Poppins Bold"/>
              </a:rPr>
              <a:t>COMPANY</a:t>
            </a:r>
          </a:p>
        </p:txBody>
      </p:sp>
      <p:sp>
        <p:nvSpPr>
          <p:cNvPr id="11" name="TextBox 11"/>
          <p:cNvSpPr txBox="1"/>
          <p:nvPr/>
        </p:nvSpPr>
        <p:spPr>
          <a:xfrm>
            <a:off x="2228021" y="2380862"/>
            <a:ext cx="7735959" cy="1192634"/>
          </a:xfrm>
          <a:prstGeom prst="rect">
            <a:avLst/>
          </a:prstGeom>
        </p:spPr>
        <p:txBody>
          <a:bodyPr lIns="0" tIns="0" rIns="0" bIns="0" rtlCol="0" anchor="t">
            <a:spAutoFit/>
          </a:bodyPr>
          <a:lstStyle/>
          <a:p>
            <a:pPr algn="ctr">
              <a:lnSpc>
                <a:spcPts val="9333"/>
              </a:lnSpc>
            </a:pPr>
            <a:r>
              <a:rPr lang="en-US" sz="8000" b="1" dirty="0">
                <a:solidFill>
                  <a:srgbClr val="1A1F71"/>
                </a:solidFill>
                <a:effectLst>
                  <a:outerShdw blurRad="38100" dist="38100" dir="2700000" algn="tl">
                    <a:srgbClr val="000000">
                      <a:alpha val="43137"/>
                    </a:srgbClr>
                  </a:outerShdw>
                </a:effectLst>
                <a:latin typeface="Poppins Bold"/>
                <a:ea typeface="Poppins Bold"/>
                <a:cs typeface="Poppins Bold"/>
                <a:sym typeface="Poppins Bold"/>
              </a:rPr>
              <a:t>PROFILE</a:t>
            </a:r>
          </a:p>
        </p:txBody>
      </p:sp>
      <p:sp>
        <p:nvSpPr>
          <p:cNvPr id="12" name="TextBox 12"/>
          <p:cNvSpPr txBox="1"/>
          <p:nvPr/>
        </p:nvSpPr>
        <p:spPr>
          <a:xfrm>
            <a:off x="4574197" y="551022"/>
            <a:ext cx="2977431" cy="218008"/>
          </a:xfrm>
          <a:prstGeom prst="rect">
            <a:avLst/>
          </a:prstGeom>
        </p:spPr>
        <p:txBody>
          <a:bodyPr lIns="0" tIns="0" rIns="0" bIns="0" rtlCol="0" anchor="t">
            <a:spAutoFit/>
          </a:bodyPr>
          <a:lstStyle/>
          <a:p>
            <a:pPr algn="ctr">
              <a:lnSpc>
                <a:spcPts val="1680"/>
              </a:lnSpc>
              <a:spcBef>
                <a:spcPct val="0"/>
              </a:spcBef>
            </a:pPr>
            <a:r>
              <a:rPr lang="en-US" sz="1200" spc="600" dirty="0">
                <a:solidFill>
                  <a:srgbClr val="1A1F71"/>
                </a:solidFill>
                <a:latin typeface="Poppins"/>
                <a:ea typeface="Poppins"/>
                <a:cs typeface="Poppins"/>
                <a:sym typeface="Poppins"/>
              </a:rPr>
              <a:t>FORTUNE</a:t>
            </a:r>
          </a:p>
        </p:txBody>
      </p:sp>
      <p:pic>
        <p:nvPicPr>
          <p:cNvPr id="13" name="Picture 12"/>
          <p:cNvPicPr/>
          <p:nvPr/>
        </p:nvPicPr>
        <p:blipFill rotWithShape="1">
          <a:blip r:embed="rId4">
            <a:extLst>
              <a:ext uri="{28A0092B-C50C-407E-A947-70E740481C1C}">
                <a14:useLocalDpi xmlns:a14="http://schemas.microsoft.com/office/drawing/2010/main" val="0"/>
              </a:ext>
            </a:extLst>
          </a:blip>
          <a:srcRect l="11320" t="15623" r="14885" b="20226"/>
          <a:stretch>
            <a:fillRect/>
          </a:stretch>
        </p:blipFill>
        <p:spPr bwMode="auto">
          <a:xfrm>
            <a:off x="9809580" y="4793632"/>
            <a:ext cx="2179879" cy="1894114"/>
          </a:xfrm>
          <a:prstGeom prst="rect">
            <a:avLst/>
          </a:prstGeom>
          <a:ln>
            <a:noFill/>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sp>
        <p:nvSpPr>
          <p:cNvPr id="16" name="Rectangle 15"/>
          <p:cNvSpPr/>
          <p:nvPr/>
        </p:nvSpPr>
        <p:spPr>
          <a:xfrm>
            <a:off x="3488271" y="801954"/>
            <a:ext cx="5438605" cy="310341"/>
          </a:xfrm>
          <a:prstGeom prst="rect">
            <a:avLst/>
          </a:prstGeom>
        </p:spPr>
        <p:txBody>
          <a:bodyPr wrap="none">
            <a:spAutoFit/>
          </a:bodyPr>
          <a:lstStyle/>
          <a:p>
            <a:pPr algn="ctr">
              <a:lnSpc>
                <a:spcPts val="1680"/>
              </a:lnSpc>
              <a:spcBef>
                <a:spcPct val="0"/>
              </a:spcBef>
            </a:pPr>
            <a:r>
              <a:rPr lang="en-US" sz="1200" spc="600" dirty="0">
                <a:solidFill>
                  <a:srgbClr val="D6AA38"/>
                </a:solidFill>
                <a:latin typeface="Poppins"/>
                <a:ea typeface="Poppins"/>
                <a:cs typeface="Poppins"/>
                <a:sym typeface="Poppins"/>
              </a:rPr>
              <a:t>PROJECT MANAGEMENT &amp; EXECUTION</a:t>
            </a:r>
          </a:p>
        </p:txBody>
      </p:sp>
      <p:pic>
        <p:nvPicPr>
          <p:cNvPr id="24" name="Picture 23">
            <a:extLst>
              <a:ext uri="{FF2B5EF4-FFF2-40B4-BE49-F238E27FC236}">
                <a16:creationId xmlns:a16="http://schemas.microsoft.com/office/drawing/2014/main" id="{378B5CC8-0D61-C512-F867-E532C81984AB}"/>
              </a:ext>
            </a:extLst>
          </p:cNvPr>
          <p:cNvPicPr>
            <a:picLocks noChangeAspect="1"/>
          </p:cNvPicPr>
          <p:nvPr/>
        </p:nvPicPr>
        <p:blipFill>
          <a:blip r:embed="rId5">
            <a:duotone>
              <a:schemeClr val="accent1">
                <a:shade val="45000"/>
                <a:satMod val="135000"/>
              </a:schemeClr>
              <a:prstClr val="white"/>
            </a:duotone>
            <a:alphaModFix amt="31000"/>
            <a:extLst>
              <a:ext uri="{28A0092B-C50C-407E-A947-70E740481C1C}">
                <a14:useLocalDpi xmlns:a14="http://schemas.microsoft.com/office/drawing/2010/main" val="0"/>
              </a:ext>
            </a:extLst>
          </a:blip>
          <a:stretch>
            <a:fillRect/>
          </a:stretch>
        </p:blipFill>
        <p:spPr>
          <a:xfrm>
            <a:off x="-203672" y="4793632"/>
            <a:ext cx="12822489" cy="1974810"/>
          </a:xfrm>
          <a:prstGeom prst="rect">
            <a:avLst/>
          </a:prstGeom>
        </p:spPr>
      </p:pic>
      <p:pic>
        <p:nvPicPr>
          <p:cNvPr id="18" name="Picture 17">
            <a:extLst>
              <a:ext uri="{FF2B5EF4-FFF2-40B4-BE49-F238E27FC236}">
                <a16:creationId xmlns:a16="http://schemas.microsoft.com/office/drawing/2014/main" id="{0AA69156-5837-31A1-4A8C-3BA9CF94730D}"/>
              </a:ext>
            </a:extLst>
          </p:cNvPr>
          <p:cNvPicPr>
            <a:picLocks noChangeAspect="1"/>
          </p:cNvPicPr>
          <p:nvPr/>
        </p:nvPicPr>
        <p:blipFill rotWithShape="1">
          <a:blip r:embed="rId6">
            <a:extLst>
              <a:ext uri="{28A0092B-C50C-407E-A947-70E740481C1C}">
                <a14:useLocalDpi xmlns:a14="http://schemas.microsoft.com/office/drawing/2010/main" val="0"/>
              </a:ext>
            </a:extLst>
          </a:blip>
          <a:srcRect l="185" t="84375" r="-185" b="10"/>
          <a:stretch/>
        </p:blipFill>
        <p:spPr>
          <a:xfrm rot="16200000">
            <a:off x="-3229664" y="2314792"/>
            <a:ext cx="8171543" cy="2119558"/>
          </a:xfrm>
          <a:prstGeom prst="rect">
            <a:avLst/>
          </a:prstGeom>
        </p:spPr>
      </p:pic>
    </p:spTree>
    <p:extLst>
      <p:ext uri="{BB962C8B-B14F-4D97-AF65-F5344CB8AC3E}">
        <p14:creationId xmlns:p14="http://schemas.microsoft.com/office/powerpoint/2010/main" val="4243062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A69156-5837-31A1-4A8C-3BA9CF947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364143" y="-3427058"/>
            <a:ext cx="7671781" cy="13609533"/>
          </a:xfrm>
          <a:prstGeom prst="rect">
            <a:avLst/>
          </a:prstGeom>
        </p:spPr>
      </p:pic>
      <p:pic>
        <p:nvPicPr>
          <p:cNvPr id="3" name="Picture 2">
            <a:extLst>
              <a:ext uri="{FF2B5EF4-FFF2-40B4-BE49-F238E27FC236}">
                <a16:creationId xmlns:a16="http://schemas.microsoft.com/office/drawing/2014/main" id="{378B5CC8-0D61-C512-F867-E532C81984AB}"/>
              </a:ext>
            </a:extLst>
          </p:cNvPr>
          <p:cNvPicPr>
            <a:picLocks noChangeAspect="1"/>
          </p:cNvPicPr>
          <p:nvPr/>
        </p:nvPicPr>
        <p:blipFill>
          <a:blip r:embed="rId3" cstate="print">
            <a:duotone>
              <a:schemeClr val="accent1">
                <a:shade val="45000"/>
                <a:satMod val="135000"/>
              </a:schemeClr>
              <a:prstClr val="white"/>
            </a:duotone>
            <a:alphaModFix amt="31000"/>
            <a:extLst>
              <a:ext uri="{28A0092B-C50C-407E-A947-70E740481C1C}">
                <a14:useLocalDpi xmlns:a14="http://schemas.microsoft.com/office/drawing/2010/main" val="0"/>
              </a:ext>
            </a:extLst>
          </a:blip>
          <a:stretch>
            <a:fillRect/>
          </a:stretch>
        </p:blipFill>
        <p:spPr>
          <a:xfrm rot="5400000">
            <a:off x="-4433012" y="2603859"/>
            <a:ext cx="10810795" cy="1664986"/>
          </a:xfrm>
          <a:prstGeom prst="rect">
            <a:avLst/>
          </a:prstGeom>
        </p:spPr>
      </p:pic>
      <p:sp>
        <p:nvSpPr>
          <p:cNvPr id="2" name="Rectangle 1"/>
          <p:cNvSpPr/>
          <p:nvPr/>
        </p:nvSpPr>
        <p:spPr>
          <a:xfrm>
            <a:off x="1668854" y="1731103"/>
            <a:ext cx="7617386" cy="4524315"/>
          </a:xfrm>
          <a:prstGeom prst="rect">
            <a:avLst/>
          </a:prstGeom>
        </p:spPr>
        <p:txBody>
          <a:bodyPr wrap="square">
            <a:spAutoFit/>
          </a:bodyPr>
          <a:lstStyle/>
          <a:p>
            <a:r>
              <a:rPr lang="en-US" dirty="0">
                <a:solidFill>
                  <a:schemeClr val="bg1"/>
                </a:solidFill>
              </a:rPr>
              <a:t>At </a:t>
            </a:r>
            <a:r>
              <a:rPr lang="en-US" b="1" dirty="0">
                <a:solidFill>
                  <a:schemeClr val="bg1"/>
                </a:solidFill>
              </a:rPr>
              <a:t>FORTUNE</a:t>
            </a:r>
            <a:r>
              <a:rPr lang="en-US" dirty="0">
                <a:solidFill>
                  <a:schemeClr val="bg1"/>
                </a:solidFill>
              </a:rPr>
              <a:t>, we believe in more than just delivering projects—we create smart, sustainable solutions that build lasting value. Our strength lies in our ability to adapt, using agile and hybrid methodologies to meet the evolving needs of our clients.</a:t>
            </a:r>
          </a:p>
          <a:p>
            <a:endParaRPr lang="en-US" dirty="0">
              <a:solidFill>
                <a:schemeClr val="bg1"/>
              </a:solidFill>
            </a:endParaRPr>
          </a:p>
          <a:p>
            <a:r>
              <a:rPr lang="en-US" dirty="0">
                <a:solidFill>
                  <a:schemeClr val="bg1"/>
                </a:solidFill>
              </a:rPr>
              <a:t>We’re proud to lead with innovation and integrity, backed by a skilled team and a forward-thinking mindset. Through our e-learning platform and professional training programs, we also invest in the future of our industry.</a:t>
            </a:r>
          </a:p>
          <a:p>
            <a:r>
              <a:rPr lang="en-US" dirty="0">
                <a:solidFill>
                  <a:schemeClr val="bg1"/>
                </a:solidFill>
              </a:rPr>
              <a:t>Thank you for being part of our journey. Together, we’re building more than projects—we’re building futures.</a:t>
            </a:r>
          </a:p>
          <a:p>
            <a:endParaRPr lang="en-US" dirty="0">
              <a:solidFill>
                <a:schemeClr val="bg1"/>
              </a:solidFill>
            </a:endParaRPr>
          </a:p>
          <a:p>
            <a:r>
              <a:rPr lang="en-US" dirty="0">
                <a:solidFill>
                  <a:schemeClr val="bg1"/>
                </a:solidFill>
              </a:rPr>
              <a:t>Warm regards,</a:t>
            </a:r>
          </a:p>
          <a:p>
            <a:br>
              <a:rPr lang="en-US" dirty="0">
                <a:solidFill>
                  <a:schemeClr val="bg1"/>
                </a:solidFill>
              </a:rPr>
            </a:br>
            <a:r>
              <a:rPr lang="en-US" dirty="0">
                <a:solidFill>
                  <a:schemeClr val="bg1"/>
                </a:solidFill>
              </a:rPr>
              <a:t>ENG.</a:t>
            </a:r>
            <a:r>
              <a:rPr lang="en-US" b="1" dirty="0">
                <a:solidFill>
                  <a:schemeClr val="bg1"/>
                </a:solidFill>
              </a:rPr>
              <a:t>ABDULAZIZ GASIM</a:t>
            </a:r>
          </a:p>
          <a:p>
            <a:r>
              <a:rPr lang="en-US" sz="1400" b="1" dirty="0">
                <a:solidFill>
                  <a:schemeClr val="bg1"/>
                </a:solidFill>
              </a:rPr>
              <a:t>MBA,PMP,PMI-RMP</a:t>
            </a:r>
            <a:br>
              <a:rPr lang="en-US" dirty="0">
                <a:solidFill>
                  <a:schemeClr val="bg1"/>
                </a:solidFill>
              </a:rPr>
            </a:br>
            <a:r>
              <a:rPr lang="en-US" dirty="0">
                <a:solidFill>
                  <a:schemeClr val="bg1"/>
                </a:solidFill>
              </a:rPr>
              <a:t>CEO &amp; Founder</a:t>
            </a:r>
          </a:p>
        </p:txBody>
      </p:sp>
      <p:sp>
        <p:nvSpPr>
          <p:cNvPr id="6" name="Rectangle 5">
            <a:extLst>
              <a:ext uri="{FF2B5EF4-FFF2-40B4-BE49-F238E27FC236}">
                <a16:creationId xmlns:a16="http://schemas.microsoft.com/office/drawing/2014/main" id="{8F9D9528-C735-AB07-CDCA-744CC8DB1D7A}"/>
              </a:ext>
            </a:extLst>
          </p:cNvPr>
          <p:cNvSpPr/>
          <p:nvPr/>
        </p:nvSpPr>
        <p:spPr>
          <a:xfrm>
            <a:off x="1668854" y="928463"/>
            <a:ext cx="7617386" cy="584775"/>
          </a:xfrm>
          <a:prstGeom prst="rect">
            <a:avLst/>
          </a:prstGeom>
        </p:spPr>
        <p:txBody>
          <a:bodyPr wrap="square">
            <a:spAutoFit/>
          </a:bodyPr>
          <a:lstStyle/>
          <a:p>
            <a:r>
              <a:rPr lang="en-US" sz="3200" b="1" dirty="0">
                <a:solidFill>
                  <a:schemeClr val="bg1"/>
                </a:solidFill>
              </a:rPr>
              <a:t>CEO Statement</a:t>
            </a:r>
            <a:endParaRPr lang="en-US" sz="3200" dirty="0">
              <a:solidFill>
                <a:schemeClr val="bg1"/>
              </a:solidFill>
            </a:endParaRPr>
          </a:p>
        </p:txBody>
      </p:sp>
    </p:spTree>
    <p:extLst>
      <p:ext uri="{BB962C8B-B14F-4D97-AF65-F5344CB8AC3E}">
        <p14:creationId xmlns:p14="http://schemas.microsoft.com/office/powerpoint/2010/main" val="155495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A69156-5837-31A1-4A8C-3BA9CF947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364143" y="-3427058"/>
            <a:ext cx="7671781" cy="13609533"/>
          </a:xfrm>
          <a:prstGeom prst="rect">
            <a:avLst/>
          </a:prstGeom>
        </p:spPr>
      </p:pic>
      <p:pic>
        <p:nvPicPr>
          <p:cNvPr id="3" name="Picture 2">
            <a:extLst>
              <a:ext uri="{FF2B5EF4-FFF2-40B4-BE49-F238E27FC236}">
                <a16:creationId xmlns:a16="http://schemas.microsoft.com/office/drawing/2014/main" id="{378B5CC8-0D61-C512-F867-E532C81984AB}"/>
              </a:ext>
            </a:extLst>
          </p:cNvPr>
          <p:cNvPicPr>
            <a:picLocks noChangeAspect="1"/>
          </p:cNvPicPr>
          <p:nvPr/>
        </p:nvPicPr>
        <p:blipFill>
          <a:blip r:embed="rId3" cstate="print">
            <a:duotone>
              <a:schemeClr val="accent1">
                <a:shade val="45000"/>
                <a:satMod val="135000"/>
              </a:schemeClr>
              <a:prstClr val="white"/>
            </a:duotone>
            <a:alphaModFix amt="31000"/>
            <a:extLst>
              <a:ext uri="{28A0092B-C50C-407E-A947-70E740481C1C}">
                <a14:useLocalDpi xmlns:a14="http://schemas.microsoft.com/office/drawing/2010/main" val="0"/>
              </a:ext>
            </a:extLst>
          </a:blip>
          <a:stretch>
            <a:fillRect/>
          </a:stretch>
        </p:blipFill>
        <p:spPr>
          <a:xfrm rot="5400000">
            <a:off x="-4548827" y="3041586"/>
            <a:ext cx="10810795" cy="1664986"/>
          </a:xfrm>
          <a:prstGeom prst="rect">
            <a:avLst/>
          </a:prstGeom>
        </p:spPr>
      </p:pic>
      <p:sp>
        <p:nvSpPr>
          <p:cNvPr id="5" name="TextBox 4"/>
          <p:cNvSpPr txBox="1">
            <a:spLocks noChangeArrowheads="1"/>
          </p:cNvSpPr>
          <p:nvPr/>
        </p:nvSpPr>
        <p:spPr bwMode="auto">
          <a:xfrm>
            <a:off x="1445679" y="480060"/>
            <a:ext cx="400685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dirty="0">
                <a:ln>
                  <a:noFill/>
                </a:ln>
                <a:solidFill>
                  <a:srgbClr val="FFFFFF"/>
                </a:solidFill>
                <a:effectLst/>
                <a:latin typeface="Century Gothic" panose="020B0502020202020204" pitchFamily="34" charset="0"/>
                <a:ea typeface="Calibri" panose="020F0502020204030204" pitchFamily="34" charset="0"/>
                <a:cs typeface="Times New Roman" panose="02020603050405020304" pitchFamily="18" charset="0"/>
              </a:rPr>
              <a:t>Table of Contents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7"/>
          <p:cNvSpPr txBox="1">
            <a:spLocks noChangeArrowheads="1"/>
          </p:cNvSpPr>
          <p:nvPr/>
        </p:nvSpPr>
        <p:spPr bwMode="auto">
          <a:xfrm>
            <a:off x="4893729" y="1953556"/>
            <a:ext cx="558800" cy="431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2</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3</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4</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5</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6</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8</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9</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11</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14</a:t>
            </a: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entury Gothic" panose="020B0502020202020204" pitchFamily="34" charset="0"/>
                <a:ea typeface="Lato" panose="020F0502020204030203" pitchFamily="34" charset="0"/>
                <a:cs typeface="Lato" panose="020F0502020204030203" pitchFamily="34" charset="0"/>
              </a:rPr>
              <a:t>17</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8" name="Group 7"/>
          <p:cNvGrpSpPr/>
          <p:nvPr/>
        </p:nvGrpSpPr>
        <p:grpSpPr>
          <a:xfrm>
            <a:off x="1944771" y="1255855"/>
            <a:ext cx="2929890" cy="4243705"/>
            <a:chOff x="0" y="0"/>
            <a:chExt cx="2930487" cy="4244166"/>
          </a:xfrm>
        </p:grpSpPr>
        <p:sp>
          <p:nvSpPr>
            <p:cNvPr id="9" name="TextBox 7"/>
            <p:cNvSpPr txBox="1"/>
            <p:nvPr/>
          </p:nvSpPr>
          <p:spPr>
            <a:xfrm>
              <a:off x="0" y="0"/>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dirty="0">
                  <a:solidFill>
                    <a:srgbClr val="FFFFFF"/>
                  </a:solidFill>
                  <a:effectLst/>
                  <a:latin typeface="Century Gothic" panose="020B0502020202020204" pitchFamily="34" charset="0"/>
                  <a:ea typeface="Lato" panose="020F0502020204030203" pitchFamily="34" charset="0"/>
                  <a:cs typeface="Lato" panose="020F0502020204030203" pitchFamily="34" charset="0"/>
                </a:rPr>
                <a:t>Objective of This Guide</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7"/>
            <p:cNvSpPr txBox="1"/>
            <p:nvPr/>
          </p:nvSpPr>
          <p:spPr>
            <a:xfrm>
              <a:off x="0" y="436418"/>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dirty="0">
                  <a:solidFill>
                    <a:srgbClr val="FFFFFF"/>
                  </a:solidFill>
                  <a:effectLst/>
                  <a:latin typeface="Century Gothic" panose="020B0502020202020204" pitchFamily="34" charset="0"/>
                  <a:ea typeface="Lato" panose="020F0502020204030203" pitchFamily="34" charset="0"/>
                  <a:cs typeface="Lato" panose="020F0502020204030203" pitchFamily="34" charset="0"/>
                </a:rPr>
                <a:t>Prerequisites</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1" name="TextBox 7"/>
            <p:cNvSpPr txBox="1"/>
            <p:nvPr/>
          </p:nvSpPr>
          <p:spPr>
            <a:xfrm>
              <a:off x="0" y="2202872"/>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Common Problems and Solutions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7"/>
            <p:cNvSpPr txBox="1"/>
            <p:nvPr/>
          </p:nvSpPr>
          <p:spPr>
            <a:xfrm>
              <a:off x="0" y="1745672"/>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Using Core Features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3" name="TextBox 7"/>
            <p:cNvSpPr txBox="1"/>
            <p:nvPr/>
          </p:nvSpPr>
          <p:spPr>
            <a:xfrm>
              <a:off x="0" y="1309254"/>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Dashboard Walkthrough</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4" name="TextBox 7"/>
            <p:cNvSpPr txBox="1"/>
            <p:nvPr/>
          </p:nvSpPr>
          <p:spPr>
            <a:xfrm>
              <a:off x="0" y="852054"/>
              <a:ext cx="2863808" cy="358775"/>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System Description</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Box 7"/>
            <p:cNvSpPr txBox="1"/>
            <p:nvPr/>
          </p:nvSpPr>
          <p:spPr>
            <a:xfrm>
              <a:off x="0" y="2618509"/>
              <a:ext cx="2863808" cy="337820"/>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Routine Maintenance Guide</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7"/>
            <p:cNvSpPr txBox="1"/>
            <p:nvPr/>
          </p:nvSpPr>
          <p:spPr>
            <a:xfrm>
              <a:off x="0" y="3034145"/>
              <a:ext cx="2863808" cy="337185"/>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Safety Instructions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7" name="TextBox 7"/>
            <p:cNvSpPr txBox="1"/>
            <p:nvPr/>
          </p:nvSpPr>
          <p:spPr>
            <a:xfrm>
              <a:off x="0" y="3470563"/>
              <a:ext cx="2863808" cy="337768"/>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Key Terms and Definitions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sp>
          <p:nvSpPr>
            <p:cNvPr id="18" name="TextBox 7"/>
            <p:cNvSpPr txBox="1"/>
            <p:nvPr/>
          </p:nvSpPr>
          <p:spPr>
            <a:xfrm>
              <a:off x="0" y="3906981"/>
              <a:ext cx="2930487" cy="337185"/>
            </a:xfrm>
            <a:prstGeom prst="rect">
              <a:avLst/>
            </a:prstGeom>
          </p:spPr>
          <p:txBody>
            <a:bodyPr wrap="square" lIns="0" tIns="0" rIns="0" bIns="0" rtlCol="0" anchor="t">
              <a:noAutofit/>
            </a:bodyPr>
            <a:lstStyle/>
            <a:p>
              <a:pPr marL="0" marR="0">
                <a:lnSpc>
                  <a:spcPts val="1180"/>
                </a:lnSpc>
                <a:spcBef>
                  <a:spcPts val="0"/>
                </a:spcBef>
                <a:spcAft>
                  <a:spcPts val="800"/>
                </a:spcAft>
              </a:pPr>
              <a:r>
                <a:rPr lang="en-US" sz="1200" kern="1200" spc="20">
                  <a:solidFill>
                    <a:srgbClr val="FFFFFF"/>
                  </a:solidFill>
                  <a:effectLst/>
                  <a:latin typeface="Century Gothic" panose="020B0502020202020204" pitchFamily="34" charset="0"/>
                  <a:ea typeface="Lato" panose="020F0502020204030203" pitchFamily="34" charset="0"/>
                  <a:cs typeface="Lato" panose="020F0502020204030203" pitchFamily="34" charset="0"/>
                </a:rPr>
                <a:t>Extra Tools and Resources</a:t>
              </a:r>
              <a:endParaRPr lang="en-US" sz="1100">
                <a:effectLst/>
                <a:latin typeface="Calibri" panose="020F0502020204030204" pitchFamily="34" charset="0"/>
                <a:ea typeface="Calibri" panose="020F0502020204030204" pitchFamily="34" charset="0"/>
                <a:cs typeface="Arial" panose="020B0604020202020204" pitchFamily="34" charset="0"/>
              </a:endParaRPr>
            </a:p>
          </p:txBody>
        </p:sp>
      </p:grpSp>
      <p:sp>
        <p:nvSpPr>
          <p:cNvPr id="19" name="Rectangle 18"/>
          <p:cNvSpPr/>
          <p:nvPr/>
        </p:nvSpPr>
        <p:spPr>
          <a:xfrm>
            <a:off x="4639865" y="1712756"/>
            <a:ext cx="81168" cy="72364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1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0" name="Rectangle 19"/>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32"/>
          <p:cNvSpPr>
            <a:spLocks noChangeArrowheads="1"/>
          </p:cNvSpPr>
          <p:nvPr/>
        </p:nvSpPr>
        <p:spPr bwMode="auto">
          <a:xfrm>
            <a:off x="0" y="7524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5" name="Rectangle 24"/>
          <p:cNvSpPr/>
          <p:nvPr/>
        </p:nvSpPr>
        <p:spPr>
          <a:xfrm flipV="1">
            <a:off x="-1316553" y="1017254"/>
            <a:ext cx="7835885"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359187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75000"/>
                      </a14:imgEffect>
                    </a14:imgLayer>
                  </a14:imgProps>
                </a:ext>
              </a:extLst>
            </a:blip>
            <a:srcRect/>
            <a:stretch>
              <a:fillRect l="50750" t="-16666" r="-49750" b="-666"/>
            </a:stretch>
          </a:blipFill>
        </p:spPr>
      </p:sp>
      <p:grpSp>
        <p:nvGrpSpPr>
          <p:cNvPr id="12" name="Group 12"/>
          <p:cNvGrpSpPr/>
          <p:nvPr/>
        </p:nvGrpSpPr>
        <p:grpSpPr>
          <a:xfrm>
            <a:off x="6196242" y="1913029"/>
            <a:ext cx="954626" cy="467812"/>
            <a:chOff x="0" y="0"/>
            <a:chExt cx="377136" cy="184815"/>
          </a:xfrm>
        </p:grpSpPr>
        <p:sp>
          <p:nvSpPr>
            <p:cNvPr id="13" name="Freeform 13"/>
            <p:cNvSpPr/>
            <p:nvPr/>
          </p:nvSpPr>
          <p:spPr>
            <a:xfrm>
              <a:off x="0" y="0"/>
              <a:ext cx="377136" cy="184815"/>
            </a:xfrm>
            <a:custGeom>
              <a:avLst/>
              <a:gdLst/>
              <a:ahLst/>
              <a:cxnLst/>
              <a:rect l="l" t="t" r="r" b="b"/>
              <a:pathLst>
                <a:path w="377136" h="184815">
                  <a:moveTo>
                    <a:pt x="0" y="0"/>
                  </a:moveTo>
                  <a:lnTo>
                    <a:pt x="377136" y="0"/>
                  </a:lnTo>
                  <a:lnTo>
                    <a:pt x="377136" y="184815"/>
                  </a:lnTo>
                  <a:lnTo>
                    <a:pt x="0" y="184815"/>
                  </a:lnTo>
                  <a:close/>
                </a:path>
              </a:pathLst>
            </a:custGeom>
            <a:solidFill>
              <a:srgbClr val="FFFFFF"/>
            </a:solidFill>
          </p:spPr>
        </p:sp>
        <p:sp>
          <p:nvSpPr>
            <p:cNvPr id="14" name="TextBox 14"/>
            <p:cNvSpPr txBox="1"/>
            <p:nvPr/>
          </p:nvSpPr>
          <p:spPr>
            <a:xfrm>
              <a:off x="0" y="-57150"/>
              <a:ext cx="377136" cy="241965"/>
            </a:xfrm>
            <a:prstGeom prst="rect">
              <a:avLst/>
            </a:prstGeom>
          </p:spPr>
          <p:txBody>
            <a:bodyPr lIns="33867" tIns="33867" rIns="33867" bIns="33867" rtlCol="0" anchor="ctr"/>
            <a:lstStyle/>
            <a:p>
              <a:pPr algn="ctr">
                <a:lnSpc>
                  <a:spcPts val="1773"/>
                </a:lnSpc>
              </a:pPr>
              <a:endParaRPr sz="1200"/>
            </a:p>
          </p:txBody>
        </p:sp>
      </p:grpSp>
      <p:sp>
        <p:nvSpPr>
          <p:cNvPr id="15" name="TextBox 15"/>
          <p:cNvSpPr txBox="1"/>
          <p:nvPr/>
        </p:nvSpPr>
        <p:spPr>
          <a:xfrm>
            <a:off x="685800" y="654883"/>
            <a:ext cx="5155616" cy="559064"/>
          </a:xfrm>
          <a:prstGeom prst="rect">
            <a:avLst/>
          </a:prstGeom>
        </p:spPr>
        <p:txBody>
          <a:bodyPr lIns="0" tIns="0" rIns="0" bIns="0" rtlCol="0" anchor="t">
            <a:spAutoFit/>
          </a:bodyPr>
          <a:lstStyle/>
          <a:p>
            <a:pPr>
              <a:lnSpc>
                <a:spcPts val="4694"/>
              </a:lnSpc>
            </a:pPr>
            <a:r>
              <a:rPr lang="en-US" sz="3667" b="1" dirty="0">
                <a:solidFill>
                  <a:srgbClr val="1A1F71"/>
                </a:solidFill>
                <a:latin typeface="Poppins Bold"/>
                <a:ea typeface="Poppins Bold"/>
                <a:cs typeface="Poppins Bold"/>
                <a:sym typeface="Poppins Bold"/>
              </a:rPr>
              <a:t>WELCOME …</a:t>
            </a:r>
          </a:p>
        </p:txBody>
      </p:sp>
      <p:sp>
        <p:nvSpPr>
          <p:cNvPr id="17" name="TextBox 17"/>
          <p:cNvSpPr txBox="1"/>
          <p:nvPr/>
        </p:nvSpPr>
        <p:spPr>
          <a:xfrm>
            <a:off x="6196242" y="1983105"/>
            <a:ext cx="954626" cy="282129"/>
          </a:xfrm>
          <a:prstGeom prst="rect">
            <a:avLst/>
          </a:prstGeom>
        </p:spPr>
        <p:txBody>
          <a:bodyPr lIns="0" tIns="0" rIns="0" bIns="0" rtlCol="0" anchor="t">
            <a:spAutoFit/>
          </a:bodyPr>
          <a:lstStyle/>
          <a:p>
            <a:pPr algn="ctr">
              <a:lnSpc>
                <a:spcPts val="2239"/>
              </a:lnSpc>
              <a:spcBef>
                <a:spcPct val="0"/>
              </a:spcBef>
            </a:pPr>
            <a:r>
              <a:rPr lang="en-US" sz="1599">
                <a:solidFill>
                  <a:srgbClr val="000000"/>
                </a:solidFill>
                <a:latin typeface="Poppins"/>
                <a:ea typeface="Poppins"/>
                <a:cs typeface="Poppins"/>
                <a:sym typeface="Poppins"/>
              </a:rPr>
              <a:t>MORE</a:t>
            </a:r>
          </a:p>
        </p:txBody>
      </p:sp>
      <p:grpSp>
        <p:nvGrpSpPr>
          <p:cNvPr id="18" name="Group 18"/>
          <p:cNvGrpSpPr/>
          <p:nvPr/>
        </p:nvGrpSpPr>
        <p:grpSpPr>
          <a:xfrm>
            <a:off x="5241616" y="2006890"/>
            <a:ext cx="954626" cy="373951"/>
            <a:chOff x="0" y="0"/>
            <a:chExt cx="377136" cy="184815"/>
          </a:xfrm>
          <a:solidFill>
            <a:srgbClr val="1A1F71"/>
          </a:solidFill>
        </p:grpSpPr>
        <p:sp>
          <p:nvSpPr>
            <p:cNvPr id="19" name="Freeform 19"/>
            <p:cNvSpPr/>
            <p:nvPr/>
          </p:nvSpPr>
          <p:spPr>
            <a:xfrm>
              <a:off x="0" y="0"/>
              <a:ext cx="377136" cy="184815"/>
            </a:xfrm>
            <a:custGeom>
              <a:avLst/>
              <a:gdLst/>
              <a:ahLst/>
              <a:cxnLst/>
              <a:rect l="l" t="t" r="r" b="b"/>
              <a:pathLst>
                <a:path w="377136" h="184815">
                  <a:moveTo>
                    <a:pt x="0" y="0"/>
                  </a:moveTo>
                  <a:lnTo>
                    <a:pt x="377136" y="0"/>
                  </a:lnTo>
                  <a:lnTo>
                    <a:pt x="377136" y="184815"/>
                  </a:lnTo>
                  <a:lnTo>
                    <a:pt x="0" y="184815"/>
                  </a:lnTo>
                  <a:close/>
                </a:path>
              </a:pathLst>
            </a:custGeom>
            <a:grpFill/>
          </p:spPr>
        </p:sp>
        <p:sp>
          <p:nvSpPr>
            <p:cNvPr id="20" name="TextBox 20"/>
            <p:cNvSpPr txBox="1"/>
            <p:nvPr/>
          </p:nvSpPr>
          <p:spPr>
            <a:xfrm>
              <a:off x="0" y="-57150"/>
              <a:ext cx="377136" cy="241965"/>
            </a:xfrm>
            <a:prstGeom prst="rect">
              <a:avLst/>
            </a:prstGeom>
            <a:grpFill/>
          </p:spPr>
          <p:txBody>
            <a:bodyPr lIns="33867" tIns="33867" rIns="33867" bIns="33867" rtlCol="0" anchor="ctr"/>
            <a:lstStyle/>
            <a:p>
              <a:pPr algn="ctr">
                <a:lnSpc>
                  <a:spcPts val="1773"/>
                </a:lnSpc>
              </a:pPr>
              <a:endParaRPr sz="1200"/>
            </a:p>
          </p:txBody>
        </p:sp>
      </p:grpSp>
      <p:sp>
        <p:nvSpPr>
          <p:cNvPr id="21" name="TextBox 21"/>
          <p:cNvSpPr txBox="1"/>
          <p:nvPr/>
        </p:nvSpPr>
        <p:spPr>
          <a:xfrm>
            <a:off x="5241616" y="1983105"/>
            <a:ext cx="954626" cy="282129"/>
          </a:xfrm>
          <a:prstGeom prst="rect">
            <a:avLst/>
          </a:prstGeom>
        </p:spPr>
        <p:txBody>
          <a:bodyPr lIns="0" tIns="0" rIns="0" bIns="0" rtlCol="0" anchor="t">
            <a:spAutoFit/>
          </a:bodyPr>
          <a:lstStyle/>
          <a:p>
            <a:pPr algn="ctr">
              <a:lnSpc>
                <a:spcPts val="2239"/>
              </a:lnSpc>
              <a:spcBef>
                <a:spcPct val="0"/>
              </a:spcBef>
            </a:pPr>
            <a:r>
              <a:rPr lang="en-US" sz="1599" dirty="0">
                <a:solidFill>
                  <a:srgbClr val="FFFFFF"/>
                </a:solidFill>
                <a:latin typeface="Poppins"/>
                <a:ea typeface="Poppins"/>
                <a:cs typeface="Poppins"/>
                <a:sym typeface="Poppins"/>
              </a:rPr>
              <a:t>LEARN</a:t>
            </a:r>
          </a:p>
        </p:txBody>
      </p:sp>
      <p:sp>
        <p:nvSpPr>
          <p:cNvPr id="23" name="AutoShape 9"/>
          <p:cNvSpPr/>
          <p:nvPr/>
        </p:nvSpPr>
        <p:spPr>
          <a:xfrm rot="5400000">
            <a:off x="-1342093" y="1733079"/>
            <a:ext cx="3496985" cy="0"/>
          </a:xfrm>
          <a:prstGeom prst="line">
            <a:avLst/>
          </a:prstGeom>
          <a:ln w="38100" cap="flat">
            <a:solidFill>
              <a:srgbClr val="D6AA38"/>
            </a:solidFill>
            <a:prstDash val="solid"/>
            <a:headEnd type="none" w="sm" len="sm"/>
            <a:tailEnd type="none" w="sm" len="sm"/>
          </a:ln>
        </p:spPr>
      </p:sp>
      <p:pic>
        <p:nvPicPr>
          <p:cNvPr id="25" name="Picture 24"/>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62872" y="410051"/>
            <a:ext cx="8070514" cy="8070514"/>
          </a:xfrm>
          <a:prstGeom prst="rect">
            <a:avLst/>
          </a:prstGeom>
        </p:spPr>
      </p:pic>
      <p:sp>
        <p:nvSpPr>
          <p:cNvPr id="3" name="TextBox 2">
            <a:extLst>
              <a:ext uri="{FF2B5EF4-FFF2-40B4-BE49-F238E27FC236}">
                <a16:creationId xmlns:a16="http://schemas.microsoft.com/office/drawing/2014/main" id="{D2AC4C7F-40F6-4645-293B-74E3D9202B81}"/>
              </a:ext>
            </a:extLst>
          </p:cNvPr>
          <p:cNvSpPr txBox="1"/>
          <p:nvPr/>
        </p:nvSpPr>
        <p:spPr>
          <a:xfrm>
            <a:off x="685800" y="2450917"/>
            <a:ext cx="5359400" cy="3887731"/>
          </a:xfrm>
          <a:prstGeom prst="rect">
            <a:avLst/>
          </a:prstGeom>
          <a:noFill/>
        </p:spPr>
        <p:txBody>
          <a:bodyPr wrap="square">
            <a:spAutoFit/>
          </a:bodyPr>
          <a:lstStyle/>
          <a:p>
            <a:r>
              <a:rPr lang="en-US" sz="1400" dirty="0"/>
              <a:t>Welcome to </a:t>
            </a:r>
            <a:r>
              <a:rPr lang="en-US" sz="1400" b="1" dirty="0"/>
              <a:t>FORTUNE</a:t>
            </a:r>
            <a:r>
              <a:rPr lang="en-US" sz="1400" dirty="0"/>
              <a:t>, your trusted partner in project management, execution, and professional development. We specialize in delivering end-to-end project solutions that transform complex ideas into successful, results-driven outcomes. From strategic planning to flawless execution, our experienced team ensures every project is completed on time, within scope, and to the highest standards of quality</a:t>
            </a:r>
            <a:r>
              <a:rPr lang="en-US" sz="1333" dirty="0">
                <a:solidFill>
                  <a:srgbClr val="000000"/>
                </a:solidFill>
                <a:latin typeface="Poppins"/>
                <a:cs typeface="Poppins"/>
              </a:rPr>
              <a:t>.</a:t>
            </a:r>
            <a:endParaRPr lang="ar-EG" sz="1333" dirty="0">
              <a:solidFill>
                <a:srgbClr val="000000"/>
              </a:solidFill>
              <a:latin typeface="Poppins"/>
              <a:cs typeface="Poppins"/>
            </a:endParaRPr>
          </a:p>
          <a:p>
            <a:endParaRPr lang="ar-EG" sz="1333" dirty="0">
              <a:solidFill>
                <a:srgbClr val="000000"/>
              </a:solidFill>
              <a:latin typeface="Poppins"/>
              <a:cs typeface="Poppins"/>
            </a:endParaRPr>
          </a:p>
          <a:p>
            <a:r>
              <a:rPr lang="en-US" sz="1400" b="1" dirty="0"/>
              <a:t>In addition to our core services, FORTUNE is proud to offer a cutting-edge e-learning platform dedicated to empowering the next generation of project leaders.</a:t>
            </a:r>
            <a:br>
              <a:rPr lang="en-US" sz="1400" dirty="0"/>
            </a:br>
            <a:r>
              <a:rPr lang="en-US" sz="1400" dirty="0"/>
              <a:t>Our platform provides a wide range of professional certifications in business and project management. These programs combine expert-led instruction with interactive, flexible learning—equipping professionals with the knowledge, practical skills, and globally recognized credentials needed to thrive in today’s dynamic environments.</a:t>
            </a:r>
          </a:p>
          <a:p>
            <a:r>
              <a:rPr lang="en-US" sz="1400" b="1" dirty="0"/>
              <a:t>At FORTUNE</a:t>
            </a:r>
            <a:r>
              <a:rPr lang="en-US" sz="1400" dirty="0"/>
              <a:t>, we don’t just manage projects—</a:t>
            </a:r>
            <a:r>
              <a:rPr lang="en-US" sz="1400" b="1" dirty="0"/>
              <a:t>we build futures.</a:t>
            </a:r>
            <a:endParaRPr lang="en-US" sz="1400" dirty="0"/>
          </a:p>
        </p:txBody>
      </p:sp>
      <p:pic>
        <p:nvPicPr>
          <p:cNvPr id="4" name="Picture 3">
            <a:extLst>
              <a:ext uri="{FF2B5EF4-FFF2-40B4-BE49-F238E27FC236}">
                <a16:creationId xmlns:a16="http://schemas.microsoft.com/office/drawing/2014/main" id="{2BB2AA03-A38B-B069-9B61-0C578928A89B}"/>
              </a:ext>
            </a:extLst>
          </p:cNvPr>
          <p:cNvPicPr>
            <a:picLocks noChangeAspect="1"/>
          </p:cNvPicPr>
          <p:nvPr/>
        </p:nvPicPr>
        <p:blipFill>
          <a:blip r:embed="rId5">
            <a:duotone>
              <a:schemeClr val="accent1">
                <a:shade val="45000"/>
                <a:satMod val="135000"/>
              </a:schemeClr>
              <a:prstClr val="white"/>
            </a:duotone>
            <a:alphaModFix amt="31000"/>
            <a:extLst>
              <a:ext uri="{28A0092B-C50C-407E-A947-70E740481C1C}">
                <a14:useLocalDpi xmlns:a14="http://schemas.microsoft.com/office/drawing/2010/main" val="0"/>
              </a:ext>
            </a:extLst>
          </a:blip>
          <a:stretch>
            <a:fillRect/>
          </a:stretch>
        </p:blipFill>
        <p:spPr>
          <a:xfrm>
            <a:off x="1988687" y="32521"/>
            <a:ext cx="13378605" cy="2060458"/>
          </a:xfrm>
          <a:prstGeom prst="rect">
            <a:avLst/>
          </a:prstGeom>
        </p:spPr>
      </p:pic>
      <p:sp>
        <p:nvSpPr>
          <p:cNvPr id="5" name="Rectangle 4"/>
          <p:cNvSpPr/>
          <p:nvPr/>
        </p:nvSpPr>
        <p:spPr>
          <a:xfrm>
            <a:off x="6640781" y="6338648"/>
            <a:ext cx="5134354" cy="369332"/>
          </a:xfrm>
          <a:prstGeom prst="rect">
            <a:avLst/>
          </a:prstGeom>
        </p:spPr>
        <p:txBody>
          <a:bodyPr wrap="none">
            <a:spAutoFit/>
          </a:bodyPr>
          <a:lstStyle/>
          <a:p>
            <a:r>
              <a:rPr lang="en-US" dirty="0">
                <a:gradFill flip="none" rotWithShape="1">
                  <a:gsLst>
                    <a:gs pos="0">
                      <a:srgbClr val="9EBBD5">
                        <a:shade val="30000"/>
                        <a:satMod val="115000"/>
                      </a:srgbClr>
                    </a:gs>
                    <a:gs pos="50000">
                      <a:srgbClr val="9EBBD5">
                        <a:shade val="67500"/>
                        <a:satMod val="115000"/>
                      </a:srgbClr>
                    </a:gs>
                    <a:gs pos="100000">
                      <a:srgbClr val="9EBBD5">
                        <a:shade val="100000"/>
                        <a:satMod val="115000"/>
                      </a:srgbClr>
                    </a:gs>
                  </a:gsLst>
                  <a:lin ang="18900000" scaled="1"/>
                  <a:tileRect/>
                </a:gradFill>
              </a:rPr>
              <a:t>Excellence, Accountability, Innovation, Sustainability</a:t>
            </a:r>
          </a:p>
        </p:txBody>
      </p:sp>
    </p:spTree>
    <p:extLst>
      <p:ext uri="{BB962C8B-B14F-4D97-AF65-F5344CB8AC3E}">
        <p14:creationId xmlns:p14="http://schemas.microsoft.com/office/powerpoint/2010/main" val="205630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4"/>
          <p:cNvGrpSpPr/>
          <p:nvPr/>
        </p:nvGrpSpPr>
        <p:grpSpPr>
          <a:xfrm>
            <a:off x="0" y="2000481"/>
            <a:ext cx="12231512" cy="1931004"/>
            <a:chOff x="0" y="0"/>
            <a:chExt cx="1298986" cy="740887"/>
          </a:xfrm>
        </p:grpSpPr>
        <p:sp>
          <p:nvSpPr>
            <p:cNvPr id="19" name="Freeform 5"/>
            <p:cNvSpPr/>
            <p:nvPr/>
          </p:nvSpPr>
          <p:spPr>
            <a:xfrm>
              <a:off x="0" y="0"/>
              <a:ext cx="1298986" cy="740887"/>
            </a:xfrm>
            <a:custGeom>
              <a:avLst/>
              <a:gdLst/>
              <a:ahLst/>
              <a:cxnLst/>
              <a:rect l="l" t="t" r="r" b="b"/>
              <a:pathLst>
                <a:path w="1298986" h="740887">
                  <a:moveTo>
                    <a:pt x="0" y="0"/>
                  </a:moveTo>
                  <a:lnTo>
                    <a:pt x="1298986" y="0"/>
                  </a:lnTo>
                  <a:lnTo>
                    <a:pt x="1298986" y="740887"/>
                  </a:lnTo>
                  <a:lnTo>
                    <a:pt x="0" y="740887"/>
                  </a:lnTo>
                  <a:close/>
                </a:path>
              </a:pathLst>
            </a:custGeom>
            <a:solidFill>
              <a:srgbClr val="42C2FF">
                <a:alpha val="40000"/>
              </a:srgbClr>
            </a:solidFill>
          </p:spPr>
        </p:sp>
      </p:grpSp>
      <p:grpSp>
        <p:nvGrpSpPr>
          <p:cNvPr id="20" name="Group 6"/>
          <p:cNvGrpSpPr/>
          <p:nvPr/>
        </p:nvGrpSpPr>
        <p:grpSpPr>
          <a:xfrm>
            <a:off x="9879" y="3294963"/>
            <a:ext cx="12182121" cy="2183115"/>
            <a:chOff x="0" y="0"/>
            <a:chExt cx="1392741" cy="740887"/>
          </a:xfrm>
        </p:grpSpPr>
        <p:sp>
          <p:nvSpPr>
            <p:cNvPr id="21" name="Freeform 7"/>
            <p:cNvSpPr/>
            <p:nvPr/>
          </p:nvSpPr>
          <p:spPr>
            <a:xfrm>
              <a:off x="0" y="0"/>
              <a:ext cx="1392741" cy="740887"/>
            </a:xfrm>
            <a:custGeom>
              <a:avLst/>
              <a:gdLst/>
              <a:ahLst/>
              <a:cxnLst/>
              <a:rect l="l" t="t" r="r" b="b"/>
              <a:pathLst>
                <a:path w="1392741" h="740887">
                  <a:moveTo>
                    <a:pt x="0" y="0"/>
                  </a:moveTo>
                  <a:lnTo>
                    <a:pt x="1392741" y="0"/>
                  </a:lnTo>
                  <a:lnTo>
                    <a:pt x="1392741" y="740887"/>
                  </a:lnTo>
                  <a:lnTo>
                    <a:pt x="0" y="740887"/>
                  </a:lnTo>
                  <a:close/>
                </a:path>
              </a:pathLst>
            </a:custGeom>
            <a:solidFill>
              <a:srgbClr val="B8FFF9">
                <a:alpha val="40000"/>
              </a:srgbClr>
            </a:solidFill>
          </p:spPr>
        </p:sp>
      </p:grpSp>
      <p:grpSp>
        <p:nvGrpSpPr>
          <p:cNvPr id="2" name="Group 2"/>
          <p:cNvGrpSpPr/>
          <p:nvPr/>
        </p:nvGrpSpPr>
        <p:grpSpPr>
          <a:xfrm>
            <a:off x="0" y="841183"/>
            <a:ext cx="6201560" cy="896261"/>
            <a:chOff x="0" y="0"/>
            <a:chExt cx="2449999" cy="413409"/>
          </a:xfrm>
          <a:noFill/>
        </p:grpSpPr>
        <p:sp>
          <p:nvSpPr>
            <p:cNvPr id="3" name="Freeform 3"/>
            <p:cNvSpPr/>
            <p:nvPr/>
          </p:nvSpPr>
          <p:spPr>
            <a:xfrm>
              <a:off x="0" y="0"/>
              <a:ext cx="2449999" cy="413409"/>
            </a:xfrm>
            <a:custGeom>
              <a:avLst/>
              <a:gdLst/>
              <a:ahLst/>
              <a:cxnLst/>
              <a:rect l="l" t="t" r="r" b="b"/>
              <a:pathLst>
                <a:path w="2449999" h="413409">
                  <a:moveTo>
                    <a:pt x="0" y="0"/>
                  </a:moveTo>
                  <a:lnTo>
                    <a:pt x="2449999" y="0"/>
                  </a:lnTo>
                  <a:lnTo>
                    <a:pt x="2449999" y="413409"/>
                  </a:lnTo>
                  <a:lnTo>
                    <a:pt x="0" y="413409"/>
                  </a:lnTo>
                  <a:close/>
                </a:path>
              </a:pathLst>
            </a:custGeom>
            <a:grpFill/>
          </p:spPr>
        </p:sp>
        <p:sp>
          <p:nvSpPr>
            <p:cNvPr id="4" name="TextBox 4"/>
            <p:cNvSpPr txBox="1"/>
            <p:nvPr/>
          </p:nvSpPr>
          <p:spPr>
            <a:xfrm>
              <a:off x="0" y="-57150"/>
              <a:ext cx="2449999" cy="470559"/>
            </a:xfrm>
            <a:prstGeom prst="rect">
              <a:avLst/>
            </a:prstGeom>
            <a:grpFill/>
          </p:spPr>
          <p:txBody>
            <a:bodyPr lIns="33867" tIns="33867" rIns="33867" bIns="33867" rtlCol="0" anchor="ctr"/>
            <a:lstStyle/>
            <a:p>
              <a:pPr algn="ctr">
                <a:lnSpc>
                  <a:spcPts val="1773"/>
                </a:lnSpc>
              </a:pPr>
              <a:endParaRPr sz="1200"/>
            </a:p>
          </p:txBody>
        </p:sp>
      </p:grpSp>
      <p:sp>
        <p:nvSpPr>
          <p:cNvPr id="5" name="TextBox 5"/>
          <p:cNvSpPr txBox="1"/>
          <p:nvPr/>
        </p:nvSpPr>
        <p:spPr>
          <a:xfrm>
            <a:off x="300861" y="857671"/>
            <a:ext cx="5515760" cy="641971"/>
          </a:xfrm>
          <a:prstGeom prst="rect">
            <a:avLst/>
          </a:prstGeom>
        </p:spPr>
        <p:txBody>
          <a:bodyPr lIns="0" tIns="0" rIns="0" bIns="0" rtlCol="0" anchor="t">
            <a:spAutoFit/>
          </a:bodyPr>
          <a:lstStyle/>
          <a:p>
            <a:pPr>
              <a:lnSpc>
                <a:spcPts val="5376"/>
              </a:lnSpc>
            </a:pPr>
            <a:r>
              <a:rPr lang="en-US" sz="4200" b="1" dirty="0">
                <a:solidFill>
                  <a:srgbClr val="1A1F71"/>
                </a:solidFill>
                <a:latin typeface="Poppins Bold"/>
                <a:ea typeface="Poppins Bold"/>
                <a:cs typeface="Poppins Bold"/>
                <a:sym typeface="Poppins Bold"/>
              </a:rPr>
              <a:t>VISION &amp; MISSION</a:t>
            </a:r>
          </a:p>
        </p:txBody>
      </p:sp>
      <p:grpSp>
        <p:nvGrpSpPr>
          <p:cNvPr id="6" name="Group 6"/>
          <p:cNvGrpSpPr/>
          <p:nvPr/>
        </p:nvGrpSpPr>
        <p:grpSpPr>
          <a:xfrm>
            <a:off x="685800" y="1737444"/>
            <a:ext cx="3634059" cy="5120556"/>
            <a:chOff x="0" y="0"/>
            <a:chExt cx="7268118" cy="10241112"/>
          </a:xfrm>
          <a:blipFill>
            <a:blip r:embed="rId2"/>
            <a:stretch>
              <a:fillRect t="-14453" b="-14453"/>
            </a:stretch>
          </a:blipFill>
        </p:grpSpPr>
        <p:pic>
          <p:nvPicPr>
            <p:cNvPr id="7" name="Picture 7"/>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20000"/>
                      </a14:imgEffect>
                    </a14:imgLayer>
                  </a14:imgProps>
                </a:ext>
              </a:extLst>
            </a:blip>
            <a:srcRect t="3325" b="3325"/>
            <a:stretch>
              <a:fillRect/>
            </a:stretch>
          </p:blipFill>
          <p:spPr>
            <a:xfrm>
              <a:off x="0" y="0"/>
              <a:ext cx="7268118" cy="10241112"/>
            </a:xfrm>
            <a:prstGeom prst="rect">
              <a:avLst/>
            </a:prstGeom>
            <a:grpFill/>
          </p:spPr>
        </p:pic>
      </p:grpSp>
      <p:sp>
        <p:nvSpPr>
          <p:cNvPr id="8" name="TextBox 8"/>
          <p:cNvSpPr txBox="1"/>
          <p:nvPr/>
        </p:nvSpPr>
        <p:spPr>
          <a:xfrm>
            <a:off x="4537770" y="2016597"/>
            <a:ext cx="2557703" cy="639599"/>
          </a:xfrm>
          <a:prstGeom prst="rect">
            <a:avLst/>
          </a:prstGeom>
        </p:spPr>
        <p:txBody>
          <a:bodyPr lIns="0" tIns="0" rIns="0" bIns="0" rtlCol="0" anchor="t">
            <a:spAutoFit/>
          </a:bodyPr>
          <a:lstStyle/>
          <a:p>
            <a:pPr>
              <a:lnSpc>
                <a:spcPts val="5786"/>
              </a:lnSpc>
              <a:spcBef>
                <a:spcPct val="0"/>
              </a:spcBef>
            </a:pPr>
            <a:r>
              <a:rPr lang="en-US" sz="2400" b="1" dirty="0">
                <a:solidFill>
                  <a:srgbClr val="1A1F71"/>
                </a:solidFill>
                <a:latin typeface="Poppins Bold"/>
                <a:ea typeface="Poppins Bold"/>
                <a:cs typeface="Poppins Bold"/>
              </a:rPr>
              <a:t>Aspiration</a:t>
            </a:r>
            <a:endParaRPr lang="en-US" sz="2400" b="1" dirty="0">
              <a:solidFill>
                <a:srgbClr val="1A1F71"/>
              </a:solidFill>
              <a:latin typeface="Poppins Bold"/>
              <a:ea typeface="Poppins Bold"/>
              <a:cs typeface="Poppins Bold"/>
              <a:sym typeface="Poppins Bold"/>
            </a:endParaRPr>
          </a:p>
        </p:txBody>
      </p:sp>
      <p:sp>
        <p:nvSpPr>
          <p:cNvPr id="10" name="TextBox 10"/>
          <p:cNvSpPr txBox="1"/>
          <p:nvPr/>
        </p:nvSpPr>
        <p:spPr>
          <a:xfrm>
            <a:off x="6832682" y="2066542"/>
            <a:ext cx="4875860" cy="1218282"/>
          </a:xfrm>
          <a:prstGeom prst="rect">
            <a:avLst/>
          </a:prstGeom>
        </p:spPr>
        <p:txBody>
          <a:bodyPr wrap="square" lIns="0" tIns="0" rIns="0" bIns="0" rtlCol="0" anchor="t">
            <a:spAutoFit/>
          </a:bodyPr>
          <a:lstStyle/>
          <a:p>
            <a:pPr algn="just">
              <a:lnSpc>
                <a:spcPts val="1866"/>
              </a:lnSpc>
              <a:spcBef>
                <a:spcPct val="0"/>
              </a:spcBef>
            </a:pPr>
            <a:r>
              <a:rPr lang="en-US" sz="1400" dirty="0"/>
              <a:t>Our vision is to redefine the future of construction by delivering intelligent, </a:t>
            </a:r>
            <a:r>
              <a:rPr lang="en-US" sz="1400" b="1" dirty="0"/>
              <a:t>value-driven solutions </a:t>
            </a:r>
            <a:r>
              <a:rPr lang="en-US" sz="1400" dirty="0"/>
              <a:t>that exceed client expectations—leveraging innovation, sustainability, and the strategic use of agile and hybrid methodologies, all while upholding our commitment to excellence and accountability.</a:t>
            </a:r>
            <a:endParaRPr lang="en-US" sz="1333" dirty="0">
              <a:solidFill>
                <a:srgbClr val="000000"/>
              </a:solidFill>
              <a:latin typeface="Poppins"/>
              <a:ea typeface="Poppins"/>
              <a:cs typeface="Poppins"/>
              <a:sym typeface="Poppins"/>
            </a:endParaRPr>
          </a:p>
        </p:txBody>
      </p:sp>
      <p:sp>
        <p:nvSpPr>
          <p:cNvPr id="11" name="TextBox 11"/>
          <p:cNvSpPr txBox="1"/>
          <p:nvPr/>
        </p:nvSpPr>
        <p:spPr>
          <a:xfrm>
            <a:off x="6832682" y="4318714"/>
            <a:ext cx="4875860" cy="974626"/>
          </a:xfrm>
          <a:prstGeom prst="rect">
            <a:avLst/>
          </a:prstGeom>
        </p:spPr>
        <p:txBody>
          <a:bodyPr wrap="square" lIns="0" tIns="0" rIns="0" bIns="0" rtlCol="0" anchor="t">
            <a:spAutoFit/>
          </a:bodyPr>
          <a:lstStyle/>
          <a:p>
            <a:pPr algn="just">
              <a:lnSpc>
                <a:spcPts val="1867"/>
              </a:lnSpc>
              <a:spcBef>
                <a:spcPct val="0"/>
              </a:spcBef>
            </a:pPr>
            <a:r>
              <a:rPr lang="en-US" sz="1400" dirty="0"/>
              <a:t>Our mission is to lead the construction industry by staying adaptable, combining expert skills with hybrid and agile methods to deliver innovative, efficient, and sustainable solutions that consistently exceed expectations.</a:t>
            </a:r>
            <a:endParaRPr lang="en-US" sz="1333" dirty="0">
              <a:solidFill>
                <a:srgbClr val="000000"/>
              </a:solidFill>
              <a:latin typeface="Poppins"/>
              <a:ea typeface="Poppins"/>
              <a:cs typeface="Poppins"/>
              <a:sym typeface="Poppins"/>
            </a:endParaRPr>
          </a:p>
        </p:txBody>
      </p:sp>
      <p:sp>
        <p:nvSpPr>
          <p:cNvPr id="12" name="TextBox 12"/>
          <p:cNvSpPr txBox="1"/>
          <p:nvPr/>
        </p:nvSpPr>
        <p:spPr>
          <a:xfrm>
            <a:off x="4419375" y="4568815"/>
            <a:ext cx="2557703" cy="369332"/>
          </a:xfrm>
          <a:prstGeom prst="rect">
            <a:avLst/>
          </a:prstGeom>
        </p:spPr>
        <p:txBody>
          <a:bodyPr lIns="0" tIns="0" rIns="0" bIns="0" rtlCol="0" anchor="t">
            <a:spAutoFit/>
          </a:bodyPr>
          <a:lstStyle/>
          <a:p>
            <a:pPr fontAlgn="ctr"/>
            <a:r>
              <a:rPr lang="en-US" sz="2400" b="1" dirty="0">
                <a:solidFill>
                  <a:srgbClr val="1A1F71"/>
                </a:solidFill>
                <a:latin typeface="Poppins Bold"/>
                <a:ea typeface="Poppins Bold"/>
                <a:cs typeface="Poppins Bold"/>
              </a:rPr>
              <a:t>Commitment</a:t>
            </a:r>
          </a:p>
        </p:txBody>
      </p:sp>
      <p:sp>
        <p:nvSpPr>
          <p:cNvPr id="13" name="AutoShape 13"/>
          <p:cNvSpPr/>
          <p:nvPr/>
        </p:nvSpPr>
        <p:spPr>
          <a:xfrm rot="-10800000">
            <a:off x="4537770" y="2731654"/>
            <a:ext cx="718385" cy="0"/>
          </a:xfrm>
          <a:prstGeom prst="line">
            <a:avLst/>
          </a:prstGeom>
          <a:ln w="38100" cap="flat">
            <a:solidFill>
              <a:srgbClr val="D6AA38"/>
            </a:solidFill>
            <a:prstDash val="solid"/>
            <a:headEnd type="none" w="sm" len="sm"/>
            <a:tailEnd type="none" w="sm" len="sm"/>
          </a:ln>
        </p:spPr>
      </p:sp>
      <p:sp>
        <p:nvSpPr>
          <p:cNvPr id="14" name="AutoShape 14"/>
          <p:cNvSpPr/>
          <p:nvPr/>
        </p:nvSpPr>
        <p:spPr>
          <a:xfrm rot="-10800000">
            <a:off x="4537770" y="5093667"/>
            <a:ext cx="718385" cy="0"/>
          </a:xfrm>
          <a:prstGeom prst="line">
            <a:avLst/>
          </a:prstGeom>
          <a:ln w="38100" cap="flat">
            <a:solidFill>
              <a:srgbClr val="D6AA38"/>
            </a:solidFill>
            <a:prstDash val="solid"/>
            <a:headEnd type="none" w="sm" len="sm"/>
            <a:tailEnd type="none" w="sm" len="sm"/>
          </a:ln>
        </p:spPr>
      </p:sp>
      <p:sp>
        <p:nvSpPr>
          <p:cNvPr id="18" name="Rectangle 17"/>
          <p:cNvSpPr/>
          <p:nvPr/>
        </p:nvSpPr>
        <p:spPr>
          <a:xfrm>
            <a:off x="10244230" y="441994"/>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
        <p:nvSpPr>
          <p:cNvPr id="22" name="TextBox 11"/>
          <p:cNvSpPr txBox="1"/>
          <p:nvPr/>
        </p:nvSpPr>
        <p:spPr>
          <a:xfrm>
            <a:off x="4302221" y="2824259"/>
            <a:ext cx="9422493" cy="2127955"/>
          </a:xfrm>
          <a:prstGeom prst="rect">
            <a:avLst/>
          </a:prstGeom>
        </p:spPr>
        <p:txBody>
          <a:bodyPr wrap="square" lIns="0" tIns="0" rIns="0" bIns="0" rtlCol="0" anchor="t">
            <a:spAutoFit/>
          </a:bodyPr>
          <a:lstStyle/>
          <a:p>
            <a:pPr algn="ctr">
              <a:lnSpc>
                <a:spcPts val="9333"/>
              </a:lnSpc>
            </a:pPr>
            <a:r>
              <a:rPr lang="en-US" sz="1400" spc="300" dirty="0">
                <a:solidFill>
                  <a:schemeClr val="tx1">
                    <a:lumMod val="65000"/>
                    <a:lumOff val="35000"/>
                  </a:schemeClr>
                </a:solidFill>
                <a:latin typeface="Poppins Bold"/>
                <a:ea typeface="Poppins Bold"/>
                <a:cs typeface="Poppins Bold"/>
              </a:rPr>
              <a:t>Smart Solutions. Real Value. Lasting Satisfaction.</a:t>
            </a:r>
          </a:p>
          <a:p>
            <a:pPr algn="ctr">
              <a:lnSpc>
                <a:spcPts val="9333"/>
              </a:lnSpc>
            </a:pPr>
            <a:r>
              <a:rPr lang="en-US" sz="1400" spc="300" dirty="0">
                <a:solidFill>
                  <a:schemeClr val="tx1">
                    <a:lumMod val="65000"/>
                    <a:lumOff val="35000"/>
                  </a:schemeClr>
                </a:solidFill>
                <a:latin typeface="Poppins Bold"/>
                <a:ea typeface="Poppins Bold"/>
                <a:cs typeface="Poppins Bold"/>
                <a:sym typeface="Poppins Bold"/>
              </a:rPr>
              <a:t>			</a:t>
            </a:r>
          </a:p>
        </p:txBody>
      </p:sp>
      <p:graphicFrame>
        <p:nvGraphicFramePr>
          <p:cNvPr id="9" name="Table 8"/>
          <p:cNvGraphicFramePr>
            <a:graphicFrameLocks noGrp="1"/>
          </p:cNvGraphicFramePr>
          <p:nvPr/>
        </p:nvGraphicFramePr>
        <p:xfrm>
          <a:off x="838200" y="3818414"/>
          <a:ext cx="10515600" cy="365760"/>
        </p:xfrm>
        <a:graphic>
          <a:graphicData uri="http://schemas.openxmlformats.org/drawingml/2006/table">
            <a:tbl>
              <a:tblPr/>
              <a:tblGrid>
                <a:gridCol w="10515600">
                  <a:extLst>
                    <a:ext uri="{9D8B030D-6E8A-4147-A177-3AD203B41FA5}">
                      <a16:colId xmlns:a16="http://schemas.microsoft.com/office/drawing/2014/main" val="1139822678"/>
                    </a:ext>
                  </a:extLst>
                </a:gridCol>
              </a:tblGrid>
              <a:tr h="0">
                <a:tc>
                  <a:txBody>
                    <a:bodyPr/>
                    <a:lstStyle/>
                    <a:p>
                      <a:endParaRPr lang="en-US" dirty="0"/>
                    </a:p>
                  </a:txBody>
                  <a:tcPr anchor="ctr">
                    <a:lnL>
                      <a:noFill/>
                    </a:lnL>
                    <a:lnR>
                      <a:noFill/>
                    </a:lnR>
                    <a:lnT>
                      <a:noFill/>
                    </a:lnT>
                    <a:lnB>
                      <a:noFill/>
                    </a:lnB>
                  </a:tcPr>
                </a:tc>
                <a:extLst>
                  <a:ext uri="{0D108BD9-81ED-4DB2-BD59-A6C34878D82A}">
                    <a16:rowId xmlns:a16="http://schemas.microsoft.com/office/drawing/2014/main" val="1493767978"/>
                  </a:ext>
                </a:extLst>
              </a:tr>
            </a:tbl>
          </a:graphicData>
        </a:graphic>
      </p:graphicFrame>
      <p:sp>
        <p:nvSpPr>
          <p:cNvPr id="24" name="AutoShape 10"/>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spTree>
    <p:extLst>
      <p:ext uri="{BB962C8B-B14F-4D97-AF65-F5344CB8AC3E}">
        <p14:creationId xmlns:p14="http://schemas.microsoft.com/office/powerpoint/2010/main" val="1086155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0" y="0"/>
            <a:ext cx="4775536" cy="6874664"/>
          </a:xfrm>
          <a:prstGeom prst="rect">
            <a:avLst/>
          </a:prstGeom>
        </p:spPr>
      </p:pic>
      <p:sp>
        <p:nvSpPr>
          <p:cNvPr id="6" name="Rectangle 5"/>
          <p:cNvSpPr/>
          <p:nvPr/>
        </p:nvSpPr>
        <p:spPr>
          <a:xfrm>
            <a:off x="5312229" y="2365196"/>
            <a:ext cx="6458857" cy="4278094"/>
          </a:xfrm>
          <a:prstGeom prst="rect">
            <a:avLst/>
          </a:prstGeom>
        </p:spPr>
        <p:txBody>
          <a:bodyPr wrap="square">
            <a:spAutoFit/>
          </a:bodyPr>
          <a:lstStyle/>
          <a:p>
            <a:pPr>
              <a:buFont typeface="Arial" panose="020B0604020202020204" pitchFamily="34" charset="0"/>
              <a:buChar char="•"/>
            </a:pPr>
            <a:r>
              <a:rPr lang="en-US" sz="1600" b="1" dirty="0"/>
              <a:t>Agile &amp; Hybrid Methodologies </a:t>
            </a:r>
            <a:r>
              <a:rPr lang="en-US" sz="1600" dirty="0"/>
              <a:t>– We adapt quickly and work smarter, ensuring flexibility and high performance.</a:t>
            </a:r>
          </a:p>
          <a:p>
            <a:endParaRPr lang="en-US" sz="1600" dirty="0"/>
          </a:p>
          <a:p>
            <a:pPr>
              <a:buFont typeface="Arial" panose="020B0604020202020204" pitchFamily="34" charset="0"/>
              <a:buChar char="•"/>
            </a:pPr>
            <a:r>
              <a:rPr lang="en-US" sz="1600" b="1" dirty="0"/>
              <a:t>Innovation-Driven</a:t>
            </a:r>
            <a:r>
              <a:rPr lang="en-US" sz="1600" dirty="0"/>
              <a:t> – We integrate cutting-edge technologies and tools to enhance efficiency and outcomes.</a:t>
            </a:r>
          </a:p>
          <a:p>
            <a:endParaRPr lang="en-US" sz="1600" dirty="0"/>
          </a:p>
          <a:p>
            <a:pPr>
              <a:buFont typeface="Arial" panose="020B0604020202020204" pitchFamily="34" charset="0"/>
              <a:buChar char="•"/>
            </a:pPr>
            <a:r>
              <a:rPr lang="en-US" sz="1600" b="1" dirty="0"/>
              <a:t>E-Learning Leadership </a:t>
            </a:r>
            <a:r>
              <a:rPr lang="en-US" sz="1600" dirty="0"/>
              <a:t>– Our digital training platform empowers professionals with globally recognized certifications.</a:t>
            </a:r>
          </a:p>
          <a:p>
            <a:endParaRPr lang="en-US" sz="1600" dirty="0"/>
          </a:p>
          <a:p>
            <a:pPr>
              <a:buFont typeface="Arial" panose="020B0604020202020204" pitchFamily="34" charset="0"/>
              <a:buChar char="•"/>
            </a:pPr>
            <a:r>
              <a:rPr lang="en-US" sz="1600" b="1" dirty="0"/>
              <a:t>Sustainability Focus </a:t>
            </a:r>
            <a:r>
              <a:rPr lang="en-US" sz="1600" dirty="0"/>
              <a:t>– We prioritize environmentally responsible solutions, especially in renewable energy projects.</a:t>
            </a:r>
          </a:p>
          <a:p>
            <a:endParaRPr lang="en-US" sz="1600" dirty="0"/>
          </a:p>
          <a:p>
            <a:pPr>
              <a:buFont typeface="Arial" panose="020B0604020202020204" pitchFamily="34" charset="0"/>
              <a:buChar char="•"/>
            </a:pPr>
            <a:r>
              <a:rPr lang="en-US" sz="1600" b="1" dirty="0"/>
              <a:t>Client-Centric Approach </a:t>
            </a:r>
            <a:r>
              <a:rPr lang="en-US" sz="1600" dirty="0"/>
              <a:t>– We tailor every solution to exceed client expectations and ensure long-term value.</a:t>
            </a:r>
          </a:p>
          <a:p>
            <a:endParaRPr lang="en-US" sz="1600" dirty="0"/>
          </a:p>
          <a:p>
            <a:pPr>
              <a:buFont typeface="Arial" panose="020B0604020202020204" pitchFamily="34" charset="0"/>
              <a:buChar char="•"/>
            </a:pPr>
            <a:r>
              <a:rPr lang="en-US" sz="1600" b="1" dirty="0"/>
              <a:t>Skilled, Multidisciplinary Team </a:t>
            </a:r>
            <a:r>
              <a:rPr lang="en-US" sz="1600" dirty="0"/>
              <a:t>– Our diverse talent pool brings deep expertise across sectors and technologies.</a:t>
            </a:r>
          </a:p>
        </p:txBody>
      </p:sp>
      <p:sp>
        <p:nvSpPr>
          <p:cNvPr id="10" name="TextBox 15"/>
          <p:cNvSpPr txBox="1"/>
          <p:nvPr/>
        </p:nvSpPr>
        <p:spPr>
          <a:xfrm>
            <a:off x="4101012" y="186327"/>
            <a:ext cx="6876143" cy="558936"/>
          </a:xfrm>
          <a:prstGeom prst="rect">
            <a:avLst/>
          </a:prstGeom>
        </p:spPr>
        <p:txBody>
          <a:bodyPr wrap="square" lIns="0" tIns="0" rIns="0" bIns="0" rtlCol="0" anchor="t">
            <a:spAutoFit/>
          </a:bodyPr>
          <a:lstStyle/>
          <a:p>
            <a:pPr>
              <a:lnSpc>
                <a:spcPts val="4694"/>
              </a:lnSpc>
            </a:pPr>
            <a:r>
              <a:rPr lang="en-US" sz="3667" b="1" dirty="0">
                <a:solidFill>
                  <a:srgbClr val="1A1F71"/>
                </a:solidFill>
                <a:latin typeface="Poppins Bold"/>
                <a:ea typeface="Poppins Bold"/>
                <a:cs typeface="Poppins Bold"/>
              </a:rPr>
              <a:t>💡 What Sets Us Apart</a:t>
            </a:r>
          </a:p>
        </p:txBody>
      </p:sp>
      <p:sp>
        <p:nvSpPr>
          <p:cNvPr id="11" name="Rectangle 10"/>
          <p:cNvSpPr/>
          <p:nvPr/>
        </p:nvSpPr>
        <p:spPr>
          <a:xfrm>
            <a:off x="798285" y="1203158"/>
            <a:ext cx="10972801" cy="646331"/>
          </a:xfrm>
          <a:prstGeom prst="rect">
            <a:avLst/>
          </a:prstGeom>
        </p:spPr>
        <p:txBody>
          <a:bodyPr wrap="square">
            <a:spAutoFit/>
          </a:bodyPr>
          <a:lstStyle/>
          <a:p>
            <a:r>
              <a:rPr lang="en-US" dirty="0"/>
              <a:t>At </a:t>
            </a:r>
            <a:r>
              <a:rPr lang="en-US" b="1" dirty="0"/>
              <a:t>FORTUNE</a:t>
            </a:r>
            <a:r>
              <a:rPr lang="en-US" dirty="0"/>
              <a:t>, we go beyond traditional project delivery. What makes us different is our ability to combine expertise, innovation, and adaptability to meet the demands of a rapidly changing industry.</a:t>
            </a:r>
          </a:p>
        </p:txBody>
      </p:sp>
      <p:sp>
        <p:nvSpPr>
          <p:cNvPr id="13" name="AutoShape 10"/>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spTree>
    <p:extLst>
      <p:ext uri="{BB962C8B-B14F-4D97-AF65-F5344CB8AC3E}">
        <p14:creationId xmlns:p14="http://schemas.microsoft.com/office/powerpoint/2010/main" val="962273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6"/>
          <p:cNvGrpSpPr/>
          <p:nvPr/>
        </p:nvGrpSpPr>
        <p:grpSpPr>
          <a:xfrm>
            <a:off x="-1" y="2641600"/>
            <a:ext cx="12192001" cy="1555800"/>
            <a:chOff x="0" y="0"/>
            <a:chExt cx="1392741" cy="740887"/>
          </a:xfrm>
        </p:grpSpPr>
        <p:sp>
          <p:nvSpPr>
            <p:cNvPr id="51" name="Freeform 7"/>
            <p:cNvSpPr/>
            <p:nvPr/>
          </p:nvSpPr>
          <p:spPr>
            <a:xfrm>
              <a:off x="0" y="0"/>
              <a:ext cx="1392741" cy="740887"/>
            </a:xfrm>
            <a:custGeom>
              <a:avLst/>
              <a:gdLst/>
              <a:ahLst/>
              <a:cxnLst/>
              <a:rect l="l" t="t" r="r" b="b"/>
              <a:pathLst>
                <a:path w="1392741" h="740887">
                  <a:moveTo>
                    <a:pt x="0" y="0"/>
                  </a:moveTo>
                  <a:lnTo>
                    <a:pt x="1392741" y="0"/>
                  </a:lnTo>
                  <a:lnTo>
                    <a:pt x="1392741" y="740887"/>
                  </a:lnTo>
                  <a:lnTo>
                    <a:pt x="0" y="740887"/>
                  </a:lnTo>
                  <a:close/>
                </a:path>
              </a:pathLst>
            </a:custGeom>
            <a:solidFill>
              <a:srgbClr val="B8FFF9">
                <a:alpha val="40000"/>
              </a:srgbClr>
            </a:solidFill>
          </p:spPr>
        </p:sp>
      </p:grpSp>
      <p:grpSp>
        <p:nvGrpSpPr>
          <p:cNvPr id="5" name="Group 5"/>
          <p:cNvGrpSpPr/>
          <p:nvPr/>
        </p:nvGrpSpPr>
        <p:grpSpPr>
          <a:xfrm>
            <a:off x="0" y="1383465"/>
            <a:ext cx="12192000" cy="2360131"/>
            <a:chOff x="0" y="0"/>
            <a:chExt cx="24384000" cy="4720262"/>
          </a:xfrm>
        </p:grpSpPr>
        <p:pic>
          <p:nvPicPr>
            <p:cNvPr id="6" name="Picture 6"/>
            <p:cNvPicPr>
              <a:picLocks noChangeAspect="1"/>
            </p:cNvPicPr>
            <p:nvPr/>
          </p:nvPicPr>
          <p:blipFill>
            <a:blip r:embed="rId2">
              <a:duotone>
                <a:schemeClr val="accent1">
                  <a:shade val="45000"/>
                  <a:satMod val="135000"/>
                </a:schemeClr>
                <a:prstClr val="white"/>
              </a:duotone>
            </a:blip>
            <a:srcRect t="35499" b="35499"/>
            <a:stretch>
              <a:fillRect/>
            </a:stretch>
          </p:blipFill>
          <p:spPr>
            <a:xfrm>
              <a:off x="0" y="0"/>
              <a:ext cx="24384000" cy="4720262"/>
            </a:xfrm>
            <a:prstGeom prst="rect">
              <a:avLst/>
            </a:prstGeom>
          </p:spPr>
        </p:pic>
      </p:grpSp>
      <p:sp>
        <p:nvSpPr>
          <p:cNvPr id="18" name="TextBox 18"/>
          <p:cNvSpPr txBox="1"/>
          <p:nvPr/>
        </p:nvSpPr>
        <p:spPr>
          <a:xfrm>
            <a:off x="573987" y="4440876"/>
            <a:ext cx="3625869" cy="304250"/>
          </a:xfrm>
          <a:prstGeom prst="rect">
            <a:avLst/>
          </a:prstGeom>
        </p:spPr>
        <p:txBody>
          <a:bodyPr wrap="square" lIns="0" tIns="0" rIns="0" bIns="0" rtlCol="0" anchor="t">
            <a:spAutoFit/>
          </a:bodyPr>
          <a:lstStyle/>
          <a:p>
            <a:pPr algn="ctr">
              <a:lnSpc>
                <a:spcPts val="2519"/>
              </a:lnSpc>
              <a:spcBef>
                <a:spcPct val="0"/>
              </a:spcBef>
            </a:pPr>
            <a:r>
              <a:rPr lang="en-US" b="1" dirty="0"/>
              <a:t>Contracting</a:t>
            </a:r>
            <a:endParaRPr lang="en-US" sz="1799" b="1" dirty="0">
              <a:latin typeface="Poppins Bold"/>
              <a:ea typeface="Poppins Bold"/>
              <a:cs typeface="Poppins Bold"/>
              <a:sym typeface="Poppins Bold"/>
            </a:endParaRPr>
          </a:p>
        </p:txBody>
      </p:sp>
      <p:sp>
        <p:nvSpPr>
          <p:cNvPr id="20" name="TextBox 20"/>
          <p:cNvSpPr txBox="1"/>
          <p:nvPr/>
        </p:nvSpPr>
        <p:spPr>
          <a:xfrm>
            <a:off x="8672776" y="4359172"/>
            <a:ext cx="2486831" cy="320601"/>
          </a:xfrm>
          <a:prstGeom prst="rect">
            <a:avLst/>
          </a:prstGeom>
        </p:spPr>
        <p:txBody>
          <a:bodyPr lIns="0" tIns="0" rIns="0" bIns="0" rtlCol="0" anchor="t">
            <a:spAutoFit/>
          </a:bodyPr>
          <a:lstStyle/>
          <a:p>
            <a:pPr algn="ctr">
              <a:lnSpc>
                <a:spcPts val="2519"/>
              </a:lnSpc>
              <a:spcBef>
                <a:spcPct val="0"/>
              </a:spcBef>
            </a:pPr>
            <a:r>
              <a:rPr lang="en-US" b="1" dirty="0"/>
              <a:t>Cost Management</a:t>
            </a:r>
          </a:p>
        </p:txBody>
      </p:sp>
      <p:grpSp>
        <p:nvGrpSpPr>
          <p:cNvPr id="37" name="Group 36"/>
          <p:cNvGrpSpPr/>
          <p:nvPr/>
        </p:nvGrpSpPr>
        <p:grpSpPr>
          <a:xfrm>
            <a:off x="4933942" y="3076619"/>
            <a:ext cx="2486831" cy="1539221"/>
            <a:chOff x="5193386" y="3076619"/>
            <a:chExt cx="2486831" cy="1539221"/>
          </a:xfrm>
        </p:grpSpPr>
        <p:sp>
          <p:nvSpPr>
            <p:cNvPr id="19" name="TextBox 19"/>
            <p:cNvSpPr txBox="1"/>
            <p:nvPr/>
          </p:nvSpPr>
          <p:spPr>
            <a:xfrm>
              <a:off x="5193386" y="4314475"/>
              <a:ext cx="2486831" cy="301365"/>
            </a:xfrm>
            <a:prstGeom prst="rect">
              <a:avLst/>
            </a:prstGeom>
          </p:spPr>
          <p:txBody>
            <a:bodyPr lIns="0" tIns="0" rIns="0" bIns="0" rtlCol="0" anchor="t">
              <a:spAutoFit/>
            </a:bodyPr>
            <a:lstStyle/>
            <a:p>
              <a:pPr algn="ctr">
                <a:lnSpc>
                  <a:spcPts val="2519"/>
                </a:lnSpc>
                <a:spcBef>
                  <a:spcPct val="0"/>
                </a:spcBef>
              </a:pPr>
              <a:r>
                <a:rPr lang="en-US" b="1" dirty="0"/>
                <a:t>Procurement</a:t>
              </a:r>
            </a:p>
          </p:txBody>
        </p:sp>
        <p:sp>
          <p:nvSpPr>
            <p:cNvPr id="24" name="TextBox 24"/>
            <p:cNvSpPr txBox="1"/>
            <p:nvPr/>
          </p:nvSpPr>
          <p:spPr>
            <a:xfrm>
              <a:off x="5881072" y="3076619"/>
              <a:ext cx="1077370" cy="1039950"/>
            </a:xfrm>
            <a:prstGeom prst="rect">
              <a:avLst/>
            </a:prstGeom>
          </p:spPr>
          <p:txBody>
            <a:bodyPr lIns="33867" tIns="33867" rIns="33867" bIns="33867" rtlCol="0" anchor="ctr"/>
            <a:lstStyle/>
            <a:p>
              <a:pPr algn="ctr">
                <a:lnSpc>
                  <a:spcPts val="1773"/>
                </a:lnSpc>
              </a:pPr>
              <a:endParaRPr sz="1200"/>
            </a:p>
          </p:txBody>
        </p:sp>
      </p:grpSp>
      <p:sp>
        <p:nvSpPr>
          <p:cNvPr id="32" name="TextBox 32"/>
          <p:cNvSpPr txBox="1"/>
          <p:nvPr/>
        </p:nvSpPr>
        <p:spPr>
          <a:xfrm>
            <a:off x="1391188" y="3309726"/>
            <a:ext cx="1076057" cy="628377"/>
          </a:xfrm>
          <a:prstGeom prst="rect">
            <a:avLst/>
          </a:prstGeom>
        </p:spPr>
        <p:txBody>
          <a:bodyPr lIns="0" tIns="0" rIns="0" bIns="0" rtlCol="0" anchor="t">
            <a:spAutoFit/>
          </a:bodyPr>
          <a:lstStyle/>
          <a:p>
            <a:pPr algn="ctr">
              <a:lnSpc>
                <a:spcPts val="4853"/>
              </a:lnSpc>
              <a:spcBef>
                <a:spcPct val="0"/>
              </a:spcBef>
            </a:pPr>
            <a:r>
              <a:rPr lang="en-US" sz="3466" b="1" dirty="0">
                <a:solidFill>
                  <a:srgbClr val="1A1F71"/>
                </a:solidFill>
                <a:latin typeface="Poppins Bold"/>
                <a:ea typeface="Poppins Bold"/>
                <a:cs typeface="Poppins Bold"/>
                <a:sym typeface="Poppins Bold"/>
              </a:rPr>
              <a:t>01</a:t>
            </a:r>
          </a:p>
        </p:txBody>
      </p:sp>
      <p:sp>
        <p:nvSpPr>
          <p:cNvPr id="35" name="TextBox 35"/>
          <p:cNvSpPr txBox="1"/>
          <p:nvPr/>
        </p:nvSpPr>
        <p:spPr>
          <a:xfrm>
            <a:off x="1909157" y="622301"/>
            <a:ext cx="8373687" cy="559064"/>
          </a:xfrm>
          <a:prstGeom prst="rect">
            <a:avLst/>
          </a:prstGeom>
        </p:spPr>
        <p:txBody>
          <a:bodyPr lIns="0" tIns="0" rIns="0" bIns="0" rtlCol="0" anchor="t">
            <a:spAutoFit/>
          </a:bodyPr>
          <a:lstStyle/>
          <a:p>
            <a:pPr algn="ctr">
              <a:lnSpc>
                <a:spcPts val="4694"/>
              </a:lnSpc>
            </a:pPr>
            <a:r>
              <a:rPr lang="en-US" sz="3667" b="1" dirty="0">
                <a:solidFill>
                  <a:srgbClr val="1A1F71"/>
                </a:solidFill>
                <a:latin typeface="Poppins Bold"/>
                <a:ea typeface="Poppins Bold"/>
                <a:cs typeface="Poppins Bold"/>
                <a:sym typeface="Poppins Bold"/>
              </a:rPr>
              <a:t>SERVICE</a:t>
            </a:r>
          </a:p>
        </p:txBody>
      </p:sp>
      <p:sp>
        <p:nvSpPr>
          <p:cNvPr id="39" name="Rectangle 38"/>
          <p:cNvSpPr/>
          <p:nvPr/>
        </p:nvSpPr>
        <p:spPr>
          <a:xfrm>
            <a:off x="10244230" y="441994"/>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
        <p:nvSpPr>
          <p:cNvPr id="41" name="AutoShape 10"/>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sp>
        <p:nvSpPr>
          <p:cNvPr id="15" name="Rectangle 14"/>
          <p:cNvSpPr/>
          <p:nvPr/>
        </p:nvSpPr>
        <p:spPr>
          <a:xfrm>
            <a:off x="778612" y="4942366"/>
            <a:ext cx="3171947" cy="1600438"/>
          </a:xfrm>
          <a:prstGeom prst="rect">
            <a:avLst/>
          </a:prstGeom>
        </p:spPr>
        <p:txBody>
          <a:bodyPr wrap="square">
            <a:spAutoFit/>
          </a:bodyPr>
          <a:lstStyle/>
          <a:p>
            <a:pPr marL="285750" indent="-285750">
              <a:buFont typeface="Arial" panose="020B0604020202020204" pitchFamily="34" charset="0"/>
              <a:buChar char="•"/>
            </a:pPr>
            <a:r>
              <a:rPr lang="en-US" sz="1400" dirty="0"/>
              <a:t>Civil  &amp; Finishes Works</a:t>
            </a:r>
          </a:p>
          <a:p>
            <a:pPr marL="285750" indent="-285750">
              <a:buFont typeface="Arial" panose="020B0604020202020204" pitchFamily="34" charset="0"/>
              <a:buChar char="•"/>
            </a:pPr>
            <a:r>
              <a:rPr lang="en-US" sz="1400" dirty="0"/>
              <a:t>Fit out &amp; Interior Works</a:t>
            </a:r>
          </a:p>
          <a:p>
            <a:pPr marL="285750" indent="-285750">
              <a:buFont typeface="Arial" panose="020B0604020202020204" pitchFamily="34" charset="0"/>
              <a:buChar char="•"/>
            </a:pPr>
            <a:r>
              <a:rPr lang="en-US" sz="1400" dirty="0"/>
              <a:t>Electrical Works</a:t>
            </a:r>
          </a:p>
          <a:p>
            <a:pPr marL="285750" indent="-285750">
              <a:buFont typeface="Arial" panose="020B0604020202020204" pitchFamily="34" charset="0"/>
              <a:buChar char="•"/>
            </a:pPr>
            <a:r>
              <a:rPr lang="en-US" sz="1400" dirty="0"/>
              <a:t>Mechanical &amp; Plumping Works</a:t>
            </a:r>
          </a:p>
          <a:p>
            <a:pPr marL="285750" indent="-285750">
              <a:buFont typeface="Arial" panose="020B0604020202020204" pitchFamily="34" charset="0"/>
              <a:buChar char="•"/>
            </a:pPr>
            <a:r>
              <a:rPr lang="en-US" sz="1400" dirty="0"/>
              <a:t>HVAC Works</a:t>
            </a:r>
          </a:p>
          <a:p>
            <a:pPr marL="285750" indent="-285750">
              <a:buFont typeface="Arial" panose="020B0604020202020204" pitchFamily="34" charset="0"/>
              <a:buChar char="•"/>
            </a:pPr>
            <a:r>
              <a:rPr lang="en-US" sz="1400" dirty="0"/>
              <a:t>IT &amp; Low current Works</a:t>
            </a:r>
          </a:p>
          <a:p>
            <a:pPr marL="285750" indent="-285750">
              <a:buFont typeface="Arial" panose="020B0604020202020204" pitchFamily="34" charset="0"/>
              <a:buChar char="•"/>
            </a:pPr>
            <a:r>
              <a:rPr lang="en-US" sz="1400" dirty="0"/>
              <a:t>Fire Fighting Works</a:t>
            </a:r>
          </a:p>
        </p:txBody>
      </p:sp>
      <p:sp>
        <p:nvSpPr>
          <p:cNvPr id="16" name="Rectangle 15"/>
          <p:cNvSpPr/>
          <p:nvPr/>
        </p:nvSpPr>
        <p:spPr>
          <a:xfrm>
            <a:off x="4741254" y="5009701"/>
            <a:ext cx="3206511" cy="1169551"/>
          </a:xfrm>
          <a:prstGeom prst="rect">
            <a:avLst/>
          </a:prstGeom>
        </p:spPr>
        <p:txBody>
          <a:bodyPr wrap="square">
            <a:spAutoFit/>
          </a:bodyPr>
          <a:lstStyle/>
          <a:p>
            <a:pPr marL="285750" indent="-285750">
              <a:buFont typeface="Arial" panose="020B0604020202020204" pitchFamily="34" charset="0"/>
              <a:buChar char="•"/>
            </a:pPr>
            <a:r>
              <a:rPr lang="en-US" sz="1400" dirty="0"/>
              <a:t>Managing sourcing activities,</a:t>
            </a:r>
          </a:p>
          <a:p>
            <a:pPr marL="285750" indent="-285750">
              <a:buFont typeface="Arial" panose="020B0604020202020204" pitchFamily="34" charset="0"/>
              <a:buChar char="•"/>
            </a:pPr>
            <a:r>
              <a:rPr lang="en-US" sz="1400" dirty="0"/>
              <a:t> evaluating suppliers,</a:t>
            </a:r>
          </a:p>
          <a:p>
            <a:pPr marL="285750" indent="-285750">
              <a:buFont typeface="Arial" panose="020B0604020202020204" pitchFamily="34" charset="0"/>
              <a:buChar char="•"/>
            </a:pPr>
            <a:r>
              <a:rPr lang="en-US" sz="1400" dirty="0"/>
              <a:t> securing competitive prices, </a:t>
            </a:r>
          </a:p>
          <a:p>
            <a:pPr marL="285750" indent="-285750">
              <a:buFont typeface="Arial" panose="020B0604020202020204" pitchFamily="34" charset="0"/>
              <a:buChar char="•"/>
            </a:pPr>
            <a:r>
              <a:rPr lang="en-US" sz="1400" dirty="0"/>
              <a:t>ensuring timely delivery of materials and services.</a:t>
            </a:r>
          </a:p>
        </p:txBody>
      </p:sp>
      <p:sp>
        <p:nvSpPr>
          <p:cNvPr id="36" name="Rectangle 35"/>
          <p:cNvSpPr/>
          <p:nvPr/>
        </p:nvSpPr>
        <p:spPr>
          <a:xfrm>
            <a:off x="8402697" y="4929990"/>
            <a:ext cx="3822700" cy="1169551"/>
          </a:xfrm>
          <a:prstGeom prst="rect">
            <a:avLst/>
          </a:prstGeom>
        </p:spPr>
        <p:txBody>
          <a:bodyPr wrap="square">
            <a:spAutoFit/>
          </a:bodyPr>
          <a:lstStyle/>
          <a:p>
            <a:pPr marL="285750" indent="-285750">
              <a:buFont typeface="Arial" panose="020B0604020202020204" pitchFamily="34" charset="0"/>
              <a:buChar char="•"/>
            </a:pPr>
            <a:r>
              <a:rPr lang="en-US" sz="1400" dirty="0"/>
              <a:t>Developing budgets, </a:t>
            </a:r>
          </a:p>
          <a:p>
            <a:pPr marL="285750" indent="-285750">
              <a:buFont typeface="Arial" panose="020B0604020202020204" pitchFamily="34" charset="0"/>
              <a:buChar char="•"/>
            </a:pPr>
            <a:r>
              <a:rPr lang="en-US" sz="1400" dirty="0"/>
              <a:t>monitoring expenditures, </a:t>
            </a:r>
          </a:p>
          <a:p>
            <a:pPr marL="285750" indent="-285750">
              <a:buFont typeface="Arial" panose="020B0604020202020204" pitchFamily="34" charset="0"/>
              <a:buChar char="•"/>
            </a:pPr>
            <a:r>
              <a:rPr lang="en-US" sz="1400" dirty="0"/>
              <a:t>forecasting financial performance, </a:t>
            </a:r>
          </a:p>
          <a:p>
            <a:pPr marL="285750" indent="-285750">
              <a:buFont typeface="Arial" panose="020B0604020202020204" pitchFamily="34" charset="0"/>
              <a:buChar char="•"/>
            </a:pPr>
            <a:r>
              <a:rPr lang="en-US" sz="1400" dirty="0"/>
              <a:t>maintaining full cost control throughout the project lifecycle.</a:t>
            </a:r>
          </a:p>
        </p:txBody>
      </p:sp>
      <p:pic>
        <p:nvPicPr>
          <p:cNvPr id="34" name="Picture 33"/>
          <p:cNvPicPr>
            <a:picLocks noChangeAspect="1"/>
          </p:cNvPicPr>
          <p:nvPr/>
        </p:nvPicPr>
        <p:blipFill rotWithShape="1">
          <a:blip r:embed="rId3" cstate="print">
            <a:extLst>
              <a:ext uri="{28A0092B-C50C-407E-A947-70E740481C1C}">
                <a14:useLocalDpi xmlns:a14="http://schemas.microsoft.com/office/drawing/2010/main" val="0"/>
              </a:ext>
            </a:extLst>
          </a:blip>
          <a:srcRect t="30285"/>
          <a:stretch/>
        </p:blipFill>
        <p:spPr>
          <a:xfrm>
            <a:off x="1482713" y="2804922"/>
            <a:ext cx="1327162" cy="1387849"/>
          </a:xfrm>
          <a:prstGeom prst="rect">
            <a:avLst/>
          </a:prstGeom>
        </p:spPr>
      </p:pic>
      <p:sp>
        <p:nvSpPr>
          <p:cNvPr id="10" name="Rectangle 9"/>
          <p:cNvSpPr/>
          <p:nvPr/>
        </p:nvSpPr>
        <p:spPr>
          <a:xfrm>
            <a:off x="1482713" y="2804920"/>
            <a:ext cx="1327162" cy="138784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1739400" y="3154999"/>
            <a:ext cx="899160" cy="664797"/>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solidFill>
                  <a:srgbClr val="1A1F71"/>
                </a:solidFill>
                <a:latin typeface="Poppins Bold"/>
                <a:ea typeface="Poppins Bold"/>
                <a:cs typeface="Poppins Bold"/>
              </a:rPr>
              <a:t>01</a:t>
            </a:r>
          </a:p>
        </p:txBody>
      </p:sp>
      <p:pic>
        <p:nvPicPr>
          <p:cNvPr id="38" name="Picture 37"/>
          <p:cNvPicPr>
            <a:picLocks noChangeAspect="1"/>
          </p:cNvPicPr>
          <p:nvPr/>
        </p:nvPicPr>
        <p:blipFill rotWithShape="1">
          <a:blip r:embed="rId4" cstate="print">
            <a:extLst>
              <a:ext uri="{28A0092B-C50C-407E-A947-70E740481C1C}">
                <a14:useLocalDpi xmlns:a14="http://schemas.microsoft.com/office/drawing/2010/main" val="0"/>
              </a:ext>
            </a:extLst>
          </a:blip>
          <a:srcRect t="21910" b="11717"/>
          <a:stretch/>
        </p:blipFill>
        <p:spPr>
          <a:xfrm>
            <a:off x="5524478" y="2830881"/>
            <a:ext cx="1331160" cy="1394733"/>
          </a:xfrm>
          <a:prstGeom prst="rect">
            <a:avLst/>
          </a:prstGeom>
        </p:spPr>
      </p:pic>
      <p:sp>
        <p:nvSpPr>
          <p:cNvPr id="40" name="Rectangle 39"/>
          <p:cNvSpPr/>
          <p:nvPr/>
        </p:nvSpPr>
        <p:spPr>
          <a:xfrm>
            <a:off x="5520646" y="2830881"/>
            <a:ext cx="1334992" cy="139191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TextBox 41"/>
          <p:cNvSpPr txBox="1"/>
          <p:nvPr/>
        </p:nvSpPr>
        <p:spPr>
          <a:xfrm>
            <a:off x="5777333" y="3185030"/>
            <a:ext cx="899160" cy="664862"/>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latin typeface="Poppins Bold"/>
                <a:ea typeface="Poppins Bold"/>
                <a:cs typeface="Poppins Bold"/>
              </a:rPr>
              <a:t>02</a:t>
            </a:r>
          </a:p>
        </p:txBody>
      </p:sp>
      <p:pic>
        <p:nvPicPr>
          <p:cNvPr id="43" name="Picture 42"/>
          <p:cNvPicPr>
            <a:picLocks noChangeAspect="1"/>
          </p:cNvPicPr>
          <p:nvPr/>
        </p:nvPicPr>
        <p:blipFill rotWithShape="1">
          <a:blip r:embed="rId5" cstate="print">
            <a:extLst>
              <a:ext uri="{28A0092B-C50C-407E-A947-70E740481C1C}">
                <a14:useLocalDpi xmlns:a14="http://schemas.microsoft.com/office/drawing/2010/main" val="0"/>
              </a:ext>
            </a:extLst>
          </a:blip>
          <a:srcRect t="22381" b="7412"/>
          <a:stretch/>
        </p:blipFill>
        <p:spPr>
          <a:xfrm>
            <a:off x="9155708" y="2891701"/>
            <a:ext cx="1337064" cy="1388394"/>
          </a:xfrm>
          <a:prstGeom prst="rect">
            <a:avLst/>
          </a:prstGeom>
        </p:spPr>
      </p:pic>
      <p:sp>
        <p:nvSpPr>
          <p:cNvPr id="44" name="Rectangle 43"/>
          <p:cNvSpPr/>
          <p:nvPr/>
        </p:nvSpPr>
        <p:spPr>
          <a:xfrm>
            <a:off x="9167381" y="2888176"/>
            <a:ext cx="1327162" cy="139191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TextBox 44"/>
          <p:cNvSpPr txBox="1"/>
          <p:nvPr/>
        </p:nvSpPr>
        <p:spPr>
          <a:xfrm>
            <a:off x="9424068" y="3242325"/>
            <a:ext cx="899160" cy="664862"/>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latin typeface="Poppins Bold"/>
                <a:ea typeface="Poppins Bold"/>
                <a:cs typeface="Poppins Bold"/>
              </a:rPr>
              <a:t>03</a:t>
            </a:r>
          </a:p>
        </p:txBody>
      </p:sp>
      <p:sp>
        <p:nvSpPr>
          <p:cNvPr id="47" name="AutoShape 8"/>
          <p:cNvSpPr/>
          <p:nvPr/>
        </p:nvSpPr>
        <p:spPr>
          <a:xfrm>
            <a:off x="866220" y="4812770"/>
            <a:ext cx="2902640" cy="0"/>
          </a:xfrm>
          <a:prstGeom prst="line">
            <a:avLst/>
          </a:prstGeom>
          <a:ln w="9525" cap="rnd">
            <a:solidFill>
              <a:srgbClr val="4FC0E8"/>
            </a:solidFill>
            <a:prstDash val="solid"/>
            <a:headEnd type="none" w="sm" len="sm"/>
            <a:tailEnd type="none" w="sm" len="sm"/>
          </a:ln>
        </p:spPr>
      </p:sp>
      <p:sp>
        <p:nvSpPr>
          <p:cNvPr id="48" name="AutoShape 8"/>
          <p:cNvSpPr/>
          <p:nvPr/>
        </p:nvSpPr>
        <p:spPr>
          <a:xfrm>
            <a:off x="4741254" y="4812770"/>
            <a:ext cx="2902640" cy="0"/>
          </a:xfrm>
          <a:prstGeom prst="line">
            <a:avLst/>
          </a:prstGeom>
          <a:ln w="9525" cap="rnd">
            <a:solidFill>
              <a:srgbClr val="4FC0E8"/>
            </a:solidFill>
            <a:prstDash val="solid"/>
            <a:headEnd type="none" w="sm" len="sm"/>
            <a:tailEnd type="none" w="sm" len="sm"/>
          </a:ln>
        </p:spPr>
      </p:sp>
      <p:sp>
        <p:nvSpPr>
          <p:cNvPr id="49" name="AutoShape 8"/>
          <p:cNvSpPr/>
          <p:nvPr/>
        </p:nvSpPr>
        <p:spPr>
          <a:xfrm>
            <a:off x="8402697" y="4809245"/>
            <a:ext cx="2902640" cy="0"/>
          </a:xfrm>
          <a:prstGeom prst="line">
            <a:avLst/>
          </a:prstGeom>
          <a:ln w="9525" cap="rnd">
            <a:solidFill>
              <a:srgbClr val="4FC0E8"/>
            </a:solidFill>
            <a:prstDash val="solid"/>
            <a:headEnd type="none" w="sm" len="sm"/>
            <a:tailEnd type="none" w="sm" len="sm"/>
          </a:ln>
        </p:spPr>
      </p:sp>
    </p:spTree>
    <p:extLst>
      <p:ext uri="{BB962C8B-B14F-4D97-AF65-F5344CB8AC3E}">
        <p14:creationId xmlns:p14="http://schemas.microsoft.com/office/powerpoint/2010/main" val="1258507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87453-E47D-C161-41D1-E905CAA080E5}"/>
            </a:ext>
          </a:extLst>
        </p:cNvPr>
        <p:cNvGrpSpPr/>
        <p:nvPr/>
      </p:nvGrpSpPr>
      <p:grpSpPr>
        <a:xfrm>
          <a:off x="0" y="0"/>
          <a:ext cx="0" cy="0"/>
          <a:chOff x="0" y="0"/>
          <a:chExt cx="0" cy="0"/>
        </a:xfrm>
      </p:grpSpPr>
      <p:grpSp>
        <p:nvGrpSpPr>
          <p:cNvPr id="50" name="Group 6">
            <a:extLst>
              <a:ext uri="{FF2B5EF4-FFF2-40B4-BE49-F238E27FC236}">
                <a16:creationId xmlns:a16="http://schemas.microsoft.com/office/drawing/2014/main" id="{389771A9-BEB8-DDB3-9B6C-671BA01C83AA}"/>
              </a:ext>
            </a:extLst>
          </p:cNvPr>
          <p:cNvGrpSpPr/>
          <p:nvPr/>
        </p:nvGrpSpPr>
        <p:grpSpPr>
          <a:xfrm>
            <a:off x="-1" y="2641600"/>
            <a:ext cx="12192001" cy="1555800"/>
            <a:chOff x="0" y="0"/>
            <a:chExt cx="1392741" cy="740887"/>
          </a:xfrm>
        </p:grpSpPr>
        <p:sp>
          <p:nvSpPr>
            <p:cNvPr id="51" name="Freeform 7">
              <a:extLst>
                <a:ext uri="{FF2B5EF4-FFF2-40B4-BE49-F238E27FC236}">
                  <a16:creationId xmlns:a16="http://schemas.microsoft.com/office/drawing/2014/main" id="{CB8AC701-3B11-E52A-E14A-B36D61F865F0}"/>
                </a:ext>
              </a:extLst>
            </p:cNvPr>
            <p:cNvSpPr/>
            <p:nvPr/>
          </p:nvSpPr>
          <p:spPr>
            <a:xfrm>
              <a:off x="0" y="0"/>
              <a:ext cx="1392741" cy="740887"/>
            </a:xfrm>
            <a:custGeom>
              <a:avLst/>
              <a:gdLst/>
              <a:ahLst/>
              <a:cxnLst/>
              <a:rect l="l" t="t" r="r" b="b"/>
              <a:pathLst>
                <a:path w="1392741" h="740887">
                  <a:moveTo>
                    <a:pt x="0" y="0"/>
                  </a:moveTo>
                  <a:lnTo>
                    <a:pt x="1392741" y="0"/>
                  </a:lnTo>
                  <a:lnTo>
                    <a:pt x="1392741" y="740887"/>
                  </a:lnTo>
                  <a:lnTo>
                    <a:pt x="0" y="740887"/>
                  </a:lnTo>
                  <a:close/>
                </a:path>
              </a:pathLst>
            </a:custGeom>
            <a:solidFill>
              <a:srgbClr val="B8FFF9">
                <a:alpha val="40000"/>
              </a:srgbClr>
            </a:solidFill>
          </p:spPr>
        </p:sp>
      </p:grpSp>
      <p:grpSp>
        <p:nvGrpSpPr>
          <p:cNvPr id="5" name="Group 5">
            <a:extLst>
              <a:ext uri="{FF2B5EF4-FFF2-40B4-BE49-F238E27FC236}">
                <a16:creationId xmlns:a16="http://schemas.microsoft.com/office/drawing/2014/main" id="{91A89476-A763-B257-8C17-A08C2A88579B}"/>
              </a:ext>
            </a:extLst>
          </p:cNvPr>
          <p:cNvGrpSpPr/>
          <p:nvPr/>
        </p:nvGrpSpPr>
        <p:grpSpPr>
          <a:xfrm>
            <a:off x="0" y="1383465"/>
            <a:ext cx="12192000" cy="2360131"/>
            <a:chOff x="0" y="0"/>
            <a:chExt cx="24384000" cy="4720262"/>
          </a:xfrm>
        </p:grpSpPr>
        <p:pic>
          <p:nvPicPr>
            <p:cNvPr id="6" name="Picture 6">
              <a:extLst>
                <a:ext uri="{FF2B5EF4-FFF2-40B4-BE49-F238E27FC236}">
                  <a16:creationId xmlns:a16="http://schemas.microsoft.com/office/drawing/2014/main" id="{4ADA7615-EF93-1164-5525-D1EEB1336FDB}"/>
                </a:ext>
              </a:extLst>
            </p:cNvPr>
            <p:cNvPicPr>
              <a:picLocks noChangeAspect="1"/>
            </p:cNvPicPr>
            <p:nvPr/>
          </p:nvPicPr>
          <p:blipFill>
            <a:blip r:embed="rId2">
              <a:duotone>
                <a:schemeClr val="accent1">
                  <a:shade val="45000"/>
                  <a:satMod val="135000"/>
                </a:schemeClr>
                <a:prstClr val="white"/>
              </a:duotone>
            </a:blip>
            <a:srcRect t="35499" b="35499"/>
            <a:stretch>
              <a:fillRect/>
            </a:stretch>
          </p:blipFill>
          <p:spPr>
            <a:xfrm>
              <a:off x="0" y="0"/>
              <a:ext cx="24384000" cy="4720262"/>
            </a:xfrm>
            <a:prstGeom prst="rect">
              <a:avLst/>
            </a:prstGeom>
          </p:spPr>
        </p:pic>
      </p:grpSp>
      <p:sp>
        <p:nvSpPr>
          <p:cNvPr id="18" name="TextBox 18">
            <a:extLst>
              <a:ext uri="{FF2B5EF4-FFF2-40B4-BE49-F238E27FC236}">
                <a16:creationId xmlns:a16="http://schemas.microsoft.com/office/drawing/2014/main" id="{A2B0CDDC-1A1A-F094-B847-45084FB7C942}"/>
              </a:ext>
            </a:extLst>
          </p:cNvPr>
          <p:cNvSpPr txBox="1"/>
          <p:nvPr/>
        </p:nvSpPr>
        <p:spPr>
          <a:xfrm>
            <a:off x="573987" y="4440876"/>
            <a:ext cx="3625869" cy="641201"/>
          </a:xfrm>
          <a:prstGeom prst="rect">
            <a:avLst/>
          </a:prstGeom>
        </p:spPr>
        <p:txBody>
          <a:bodyPr wrap="square" lIns="0" tIns="0" rIns="0" bIns="0" rtlCol="0" anchor="t">
            <a:spAutoFit/>
          </a:bodyPr>
          <a:lstStyle/>
          <a:p>
            <a:pPr algn="ctr">
              <a:lnSpc>
                <a:spcPts val="2519"/>
              </a:lnSpc>
              <a:spcBef>
                <a:spcPct val="0"/>
              </a:spcBef>
            </a:pPr>
            <a:r>
              <a:rPr lang="en-US" b="1" dirty="0"/>
              <a:t>Contract &amp; Claims Management</a:t>
            </a:r>
          </a:p>
          <a:p>
            <a:pPr algn="ctr">
              <a:lnSpc>
                <a:spcPts val="2519"/>
              </a:lnSpc>
              <a:spcBef>
                <a:spcPct val="0"/>
              </a:spcBef>
            </a:pPr>
            <a:endParaRPr lang="en-US" sz="1799" b="1" dirty="0">
              <a:latin typeface="Poppins Bold"/>
              <a:ea typeface="Poppins Bold"/>
              <a:cs typeface="Poppins Bold"/>
              <a:sym typeface="Poppins Bold"/>
            </a:endParaRPr>
          </a:p>
        </p:txBody>
      </p:sp>
      <p:sp>
        <p:nvSpPr>
          <p:cNvPr id="20" name="TextBox 20">
            <a:extLst>
              <a:ext uri="{FF2B5EF4-FFF2-40B4-BE49-F238E27FC236}">
                <a16:creationId xmlns:a16="http://schemas.microsoft.com/office/drawing/2014/main" id="{0EC5E8F7-281D-57A8-BF15-7EABF3483C4D}"/>
              </a:ext>
            </a:extLst>
          </p:cNvPr>
          <p:cNvSpPr txBox="1"/>
          <p:nvPr/>
        </p:nvSpPr>
        <p:spPr>
          <a:xfrm>
            <a:off x="8672776" y="4359172"/>
            <a:ext cx="2486831" cy="320601"/>
          </a:xfrm>
          <a:prstGeom prst="rect">
            <a:avLst/>
          </a:prstGeom>
        </p:spPr>
        <p:txBody>
          <a:bodyPr lIns="0" tIns="0" rIns="0" bIns="0" rtlCol="0" anchor="t">
            <a:spAutoFit/>
          </a:bodyPr>
          <a:lstStyle/>
          <a:p>
            <a:pPr algn="ctr">
              <a:lnSpc>
                <a:spcPts val="2519"/>
              </a:lnSpc>
              <a:spcBef>
                <a:spcPct val="0"/>
              </a:spcBef>
            </a:pPr>
            <a:r>
              <a:rPr lang="en-US" b="1" dirty="0"/>
              <a:t>Cost Management</a:t>
            </a:r>
          </a:p>
        </p:txBody>
      </p:sp>
      <p:grpSp>
        <p:nvGrpSpPr>
          <p:cNvPr id="37" name="Group 36">
            <a:extLst>
              <a:ext uri="{FF2B5EF4-FFF2-40B4-BE49-F238E27FC236}">
                <a16:creationId xmlns:a16="http://schemas.microsoft.com/office/drawing/2014/main" id="{A5157496-0F0F-034F-840C-011049D7D496}"/>
              </a:ext>
            </a:extLst>
          </p:cNvPr>
          <p:cNvGrpSpPr/>
          <p:nvPr/>
        </p:nvGrpSpPr>
        <p:grpSpPr>
          <a:xfrm>
            <a:off x="4933942" y="3076619"/>
            <a:ext cx="2486831" cy="1539221"/>
            <a:chOff x="5193386" y="3076619"/>
            <a:chExt cx="2486831" cy="1539221"/>
          </a:xfrm>
        </p:grpSpPr>
        <p:sp>
          <p:nvSpPr>
            <p:cNvPr id="19" name="TextBox 19">
              <a:extLst>
                <a:ext uri="{FF2B5EF4-FFF2-40B4-BE49-F238E27FC236}">
                  <a16:creationId xmlns:a16="http://schemas.microsoft.com/office/drawing/2014/main" id="{9F4A1C46-D74F-0C5E-939E-F11B727C589B}"/>
                </a:ext>
              </a:extLst>
            </p:cNvPr>
            <p:cNvSpPr txBox="1"/>
            <p:nvPr/>
          </p:nvSpPr>
          <p:spPr>
            <a:xfrm>
              <a:off x="5193386" y="4314475"/>
              <a:ext cx="2486831" cy="301365"/>
            </a:xfrm>
            <a:prstGeom prst="rect">
              <a:avLst/>
            </a:prstGeom>
          </p:spPr>
          <p:txBody>
            <a:bodyPr lIns="0" tIns="0" rIns="0" bIns="0" rtlCol="0" anchor="t">
              <a:spAutoFit/>
            </a:bodyPr>
            <a:lstStyle/>
            <a:p>
              <a:pPr algn="ctr">
                <a:lnSpc>
                  <a:spcPts val="2519"/>
                </a:lnSpc>
                <a:spcBef>
                  <a:spcPct val="0"/>
                </a:spcBef>
              </a:pPr>
              <a:r>
                <a:rPr lang="en-US" b="1" dirty="0"/>
                <a:t>Procurement</a:t>
              </a:r>
            </a:p>
          </p:txBody>
        </p:sp>
        <p:sp>
          <p:nvSpPr>
            <p:cNvPr id="24" name="TextBox 24">
              <a:extLst>
                <a:ext uri="{FF2B5EF4-FFF2-40B4-BE49-F238E27FC236}">
                  <a16:creationId xmlns:a16="http://schemas.microsoft.com/office/drawing/2014/main" id="{AE89B934-67E1-2BC1-2D4D-A9D12B28E2AD}"/>
                </a:ext>
              </a:extLst>
            </p:cNvPr>
            <p:cNvSpPr txBox="1"/>
            <p:nvPr/>
          </p:nvSpPr>
          <p:spPr>
            <a:xfrm>
              <a:off x="5881072" y="3076619"/>
              <a:ext cx="1077370" cy="1039950"/>
            </a:xfrm>
            <a:prstGeom prst="rect">
              <a:avLst/>
            </a:prstGeom>
          </p:spPr>
          <p:txBody>
            <a:bodyPr lIns="33867" tIns="33867" rIns="33867" bIns="33867" rtlCol="0" anchor="ctr"/>
            <a:lstStyle/>
            <a:p>
              <a:pPr algn="ctr">
                <a:lnSpc>
                  <a:spcPts val="1773"/>
                </a:lnSpc>
              </a:pPr>
              <a:endParaRPr sz="1200"/>
            </a:p>
          </p:txBody>
        </p:sp>
      </p:grpSp>
      <p:sp>
        <p:nvSpPr>
          <p:cNvPr id="32" name="TextBox 32">
            <a:extLst>
              <a:ext uri="{FF2B5EF4-FFF2-40B4-BE49-F238E27FC236}">
                <a16:creationId xmlns:a16="http://schemas.microsoft.com/office/drawing/2014/main" id="{676E8C1C-B4E3-DD26-B4B6-0CF219E2AA2A}"/>
              </a:ext>
            </a:extLst>
          </p:cNvPr>
          <p:cNvSpPr txBox="1"/>
          <p:nvPr/>
        </p:nvSpPr>
        <p:spPr>
          <a:xfrm>
            <a:off x="1391188" y="3309726"/>
            <a:ext cx="1076057" cy="628377"/>
          </a:xfrm>
          <a:prstGeom prst="rect">
            <a:avLst/>
          </a:prstGeom>
        </p:spPr>
        <p:txBody>
          <a:bodyPr lIns="0" tIns="0" rIns="0" bIns="0" rtlCol="0" anchor="t">
            <a:spAutoFit/>
          </a:bodyPr>
          <a:lstStyle/>
          <a:p>
            <a:pPr algn="ctr">
              <a:lnSpc>
                <a:spcPts val="4853"/>
              </a:lnSpc>
              <a:spcBef>
                <a:spcPct val="0"/>
              </a:spcBef>
            </a:pPr>
            <a:r>
              <a:rPr lang="en-US" sz="3466" b="1" dirty="0">
                <a:solidFill>
                  <a:srgbClr val="1A1F71"/>
                </a:solidFill>
                <a:latin typeface="Poppins Bold"/>
                <a:ea typeface="Poppins Bold"/>
                <a:cs typeface="Poppins Bold"/>
                <a:sym typeface="Poppins Bold"/>
              </a:rPr>
              <a:t>01</a:t>
            </a:r>
          </a:p>
        </p:txBody>
      </p:sp>
      <p:sp>
        <p:nvSpPr>
          <p:cNvPr id="35" name="TextBox 35">
            <a:extLst>
              <a:ext uri="{FF2B5EF4-FFF2-40B4-BE49-F238E27FC236}">
                <a16:creationId xmlns:a16="http://schemas.microsoft.com/office/drawing/2014/main" id="{1792A19C-9182-4DAE-B321-25063C486CD8}"/>
              </a:ext>
            </a:extLst>
          </p:cNvPr>
          <p:cNvSpPr txBox="1"/>
          <p:nvPr/>
        </p:nvSpPr>
        <p:spPr>
          <a:xfrm>
            <a:off x="1909157" y="622301"/>
            <a:ext cx="8373687" cy="559064"/>
          </a:xfrm>
          <a:prstGeom prst="rect">
            <a:avLst/>
          </a:prstGeom>
        </p:spPr>
        <p:txBody>
          <a:bodyPr lIns="0" tIns="0" rIns="0" bIns="0" rtlCol="0" anchor="t">
            <a:spAutoFit/>
          </a:bodyPr>
          <a:lstStyle/>
          <a:p>
            <a:pPr algn="ctr">
              <a:lnSpc>
                <a:spcPts val="4694"/>
              </a:lnSpc>
            </a:pPr>
            <a:r>
              <a:rPr lang="en-US" sz="3667" b="1" dirty="0">
                <a:solidFill>
                  <a:srgbClr val="1A1F71"/>
                </a:solidFill>
                <a:latin typeface="Poppins Bold"/>
                <a:ea typeface="Poppins Bold"/>
                <a:cs typeface="Poppins Bold"/>
                <a:sym typeface="Poppins Bold"/>
              </a:rPr>
              <a:t>SERVICE</a:t>
            </a:r>
          </a:p>
        </p:txBody>
      </p:sp>
      <p:sp>
        <p:nvSpPr>
          <p:cNvPr id="39" name="Rectangle 38">
            <a:extLst>
              <a:ext uri="{FF2B5EF4-FFF2-40B4-BE49-F238E27FC236}">
                <a16:creationId xmlns:a16="http://schemas.microsoft.com/office/drawing/2014/main" id="{01079C6C-E4DC-3DF1-0DA2-0EA91AB6B8B7}"/>
              </a:ext>
            </a:extLst>
          </p:cNvPr>
          <p:cNvSpPr/>
          <p:nvPr/>
        </p:nvSpPr>
        <p:spPr>
          <a:xfrm>
            <a:off x="10244230" y="441994"/>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
        <p:nvSpPr>
          <p:cNvPr id="41" name="AutoShape 10">
            <a:extLst>
              <a:ext uri="{FF2B5EF4-FFF2-40B4-BE49-F238E27FC236}">
                <a16:creationId xmlns:a16="http://schemas.microsoft.com/office/drawing/2014/main" id="{12A8B85B-78D8-6757-8A22-2688408FD232}"/>
              </a:ext>
            </a:extLst>
          </p:cNvPr>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sp>
        <p:nvSpPr>
          <p:cNvPr id="15" name="Rectangle 14">
            <a:extLst>
              <a:ext uri="{FF2B5EF4-FFF2-40B4-BE49-F238E27FC236}">
                <a16:creationId xmlns:a16="http://schemas.microsoft.com/office/drawing/2014/main" id="{29C80CF7-80F7-1BAA-6D08-134D1B4C447B}"/>
              </a:ext>
            </a:extLst>
          </p:cNvPr>
          <p:cNvSpPr/>
          <p:nvPr/>
        </p:nvSpPr>
        <p:spPr>
          <a:xfrm>
            <a:off x="778612" y="4942366"/>
            <a:ext cx="3171947" cy="1384995"/>
          </a:xfrm>
          <a:prstGeom prst="rect">
            <a:avLst/>
          </a:prstGeom>
        </p:spPr>
        <p:txBody>
          <a:bodyPr wrap="square">
            <a:spAutoFit/>
          </a:bodyPr>
          <a:lstStyle/>
          <a:p>
            <a:pPr marL="285750" indent="-285750">
              <a:buFont typeface="Arial" panose="020B0604020202020204" pitchFamily="34" charset="0"/>
              <a:buChar char="•"/>
            </a:pPr>
            <a:r>
              <a:rPr lang="en-US" sz="1400" dirty="0"/>
              <a:t>Ensuring effective contract administration</a:t>
            </a:r>
          </a:p>
          <a:p>
            <a:pPr marL="285750" indent="-285750">
              <a:buFont typeface="Arial" panose="020B0604020202020204" pitchFamily="34" charset="0"/>
              <a:buChar char="•"/>
            </a:pPr>
            <a:r>
              <a:rPr lang="en-US" sz="1400" dirty="0"/>
              <a:t>Tracking variations, preparing claims, and protecting client rights through clear documentation and compliance.</a:t>
            </a:r>
          </a:p>
        </p:txBody>
      </p:sp>
      <p:sp>
        <p:nvSpPr>
          <p:cNvPr id="16" name="Rectangle 15">
            <a:extLst>
              <a:ext uri="{FF2B5EF4-FFF2-40B4-BE49-F238E27FC236}">
                <a16:creationId xmlns:a16="http://schemas.microsoft.com/office/drawing/2014/main" id="{B32FF9CB-C333-94A9-EEA5-C1FDA91259EF}"/>
              </a:ext>
            </a:extLst>
          </p:cNvPr>
          <p:cNvSpPr/>
          <p:nvPr/>
        </p:nvSpPr>
        <p:spPr>
          <a:xfrm>
            <a:off x="4741254" y="5009701"/>
            <a:ext cx="3206511" cy="1169551"/>
          </a:xfrm>
          <a:prstGeom prst="rect">
            <a:avLst/>
          </a:prstGeom>
        </p:spPr>
        <p:txBody>
          <a:bodyPr wrap="square">
            <a:spAutoFit/>
          </a:bodyPr>
          <a:lstStyle/>
          <a:p>
            <a:pPr marL="285750" indent="-285750">
              <a:buFont typeface="Arial" panose="020B0604020202020204" pitchFamily="34" charset="0"/>
              <a:buChar char="•"/>
            </a:pPr>
            <a:r>
              <a:rPr lang="en-US" sz="1400" dirty="0"/>
              <a:t>Managing sourcing activities,</a:t>
            </a:r>
          </a:p>
          <a:p>
            <a:pPr marL="285750" indent="-285750">
              <a:buFont typeface="Arial" panose="020B0604020202020204" pitchFamily="34" charset="0"/>
              <a:buChar char="•"/>
            </a:pPr>
            <a:r>
              <a:rPr lang="en-US" sz="1400" dirty="0"/>
              <a:t> evaluating suppliers,</a:t>
            </a:r>
          </a:p>
          <a:p>
            <a:pPr marL="285750" indent="-285750">
              <a:buFont typeface="Arial" panose="020B0604020202020204" pitchFamily="34" charset="0"/>
              <a:buChar char="•"/>
            </a:pPr>
            <a:r>
              <a:rPr lang="en-US" sz="1400" dirty="0"/>
              <a:t> securing competitive prices, </a:t>
            </a:r>
          </a:p>
          <a:p>
            <a:pPr marL="285750" indent="-285750">
              <a:buFont typeface="Arial" panose="020B0604020202020204" pitchFamily="34" charset="0"/>
              <a:buChar char="•"/>
            </a:pPr>
            <a:r>
              <a:rPr lang="en-US" sz="1400" dirty="0"/>
              <a:t>ensuring timely delivery of materials and services.</a:t>
            </a:r>
          </a:p>
        </p:txBody>
      </p:sp>
      <p:sp>
        <p:nvSpPr>
          <p:cNvPr id="36" name="Rectangle 35">
            <a:extLst>
              <a:ext uri="{FF2B5EF4-FFF2-40B4-BE49-F238E27FC236}">
                <a16:creationId xmlns:a16="http://schemas.microsoft.com/office/drawing/2014/main" id="{DB301F2D-9019-EF79-A5B3-2CC244658A1F}"/>
              </a:ext>
            </a:extLst>
          </p:cNvPr>
          <p:cNvSpPr/>
          <p:nvPr/>
        </p:nvSpPr>
        <p:spPr>
          <a:xfrm>
            <a:off x="8402697" y="4929990"/>
            <a:ext cx="3822700" cy="1169551"/>
          </a:xfrm>
          <a:prstGeom prst="rect">
            <a:avLst/>
          </a:prstGeom>
        </p:spPr>
        <p:txBody>
          <a:bodyPr wrap="square">
            <a:spAutoFit/>
          </a:bodyPr>
          <a:lstStyle/>
          <a:p>
            <a:pPr marL="285750" indent="-285750">
              <a:buFont typeface="Arial" panose="020B0604020202020204" pitchFamily="34" charset="0"/>
              <a:buChar char="•"/>
            </a:pPr>
            <a:r>
              <a:rPr lang="en-US" sz="1400" dirty="0"/>
              <a:t>Developing budgets, </a:t>
            </a:r>
          </a:p>
          <a:p>
            <a:pPr marL="285750" indent="-285750">
              <a:buFont typeface="Arial" panose="020B0604020202020204" pitchFamily="34" charset="0"/>
              <a:buChar char="•"/>
            </a:pPr>
            <a:r>
              <a:rPr lang="en-US" sz="1400" dirty="0"/>
              <a:t>monitoring expenditures, </a:t>
            </a:r>
          </a:p>
          <a:p>
            <a:pPr marL="285750" indent="-285750">
              <a:buFont typeface="Arial" panose="020B0604020202020204" pitchFamily="34" charset="0"/>
              <a:buChar char="•"/>
            </a:pPr>
            <a:r>
              <a:rPr lang="en-US" sz="1400" dirty="0"/>
              <a:t>forecasting financial performance, </a:t>
            </a:r>
          </a:p>
          <a:p>
            <a:pPr marL="285750" indent="-285750">
              <a:buFont typeface="Arial" panose="020B0604020202020204" pitchFamily="34" charset="0"/>
              <a:buChar char="•"/>
            </a:pPr>
            <a:r>
              <a:rPr lang="en-US" sz="1400" dirty="0"/>
              <a:t>maintaining full cost control throughout the project lifecycle.</a:t>
            </a:r>
          </a:p>
        </p:txBody>
      </p:sp>
      <p:pic>
        <p:nvPicPr>
          <p:cNvPr id="34" name="Picture 33">
            <a:extLst>
              <a:ext uri="{FF2B5EF4-FFF2-40B4-BE49-F238E27FC236}">
                <a16:creationId xmlns:a16="http://schemas.microsoft.com/office/drawing/2014/main" id="{982CCF39-35E1-93C4-826A-FEAEB19A1F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285"/>
          <a:stretch/>
        </p:blipFill>
        <p:spPr>
          <a:xfrm>
            <a:off x="1482713" y="2804922"/>
            <a:ext cx="1327162" cy="1387849"/>
          </a:xfrm>
          <a:prstGeom prst="rect">
            <a:avLst/>
          </a:prstGeom>
        </p:spPr>
      </p:pic>
      <p:sp>
        <p:nvSpPr>
          <p:cNvPr id="10" name="Rectangle 9">
            <a:extLst>
              <a:ext uri="{FF2B5EF4-FFF2-40B4-BE49-F238E27FC236}">
                <a16:creationId xmlns:a16="http://schemas.microsoft.com/office/drawing/2014/main" id="{16D32904-EE74-AC95-4361-79609206793C}"/>
              </a:ext>
            </a:extLst>
          </p:cNvPr>
          <p:cNvSpPr/>
          <p:nvPr/>
        </p:nvSpPr>
        <p:spPr>
          <a:xfrm>
            <a:off x="1482713" y="2804920"/>
            <a:ext cx="1327162" cy="138784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A381CCA-972A-671E-E198-0C283A9BD2DE}"/>
              </a:ext>
            </a:extLst>
          </p:cNvPr>
          <p:cNvSpPr txBox="1"/>
          <p:nvPr/>
        </p:nvSpPr>
        <p:spPr>
          <a:xfrm>
            <a:off x="1739400" y="3154999"/>
            <a:ext cx="899160" cy="688073"/>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solidFill>
                  <a:srgbClr val="1A1F71"/>
                </a:solidFill>
                <a:latin typeface="Poppins Bold"/>
                <a:ea typeface="Poppins Bold"/>
                <a:cs typeface="Poppins Bold"/>
              </a:rPr>
              <a:t>04</a:t>
            </a:r>
          </a:p>
        </p:txBody>
      </p:sp>
      <p:pic>
        <p:nvPicPr>
          <p:cNvPr id="38" name="Picture 37">
            <a:extLst>
              <a:ext uri="{FF2B5EF4-FFF2-40B4-BE49-F238E27FC236}">
                <a16:creationId xmlns:a16="http://schemas.microsoft.com/office/drawing/2014/main" id="{3EC9C06F-179E-84CB-F985-06BA6092E3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910" b="11717"/>
          <a:stretch/>
        </p:blipFill>
        <p:spPr>
          <a:xfrm>
            <a:off x="5524478" y="2830881"/>
            <a:ext cx="1331160" cy="1394733"/>
          </a:xfrm>
          <a:prstGeom prst="rect">
            <a:avLst/>
          </a:prstGeom>
        </p:spPr>
      </p:pic>
      <p:sp>
        <p:nvSpPr>
          <p:cNvPr id="40" name="Rectangle 39">
            <a:extLst>
              <a:ext uri="{FF2B5EF4-FFF2-40B4-BE49-F238E27FC236}">
                <a16:creationId xmlns:a16="http://schemas.microsoft.com/office/drawing/2014/main" id="{B214BA9C-6C96-BBCD-A700-A38C634D86A9}"/>
              </a:ext>
            </a:extLst>
          </p:cNvPr>
          <p:cNvSpPr/>
          <p:nvPr/>
        </p:nvSpPr>
        <p:spPr>
          <a:xfrm>
            <a:off x="5520646" y="2830881"/>
            <a:ext cx="1334992" cy="139191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TextBox 41">
            <a:extLst>
              <a:ext uri="{FF2B5EF4-FFF2-40B4-BE49-F238E27FC236}">
                <a16:creationId xmlns:a16="http://schemas.microsoft.com/office/drawing/2014/main" id="{6763D3D5-CD9C-2B0F-A3A7-45D89BDD0907}"/>
              </a:ext>
            </a:extLst>
          </p:cNvPr>
          <p:cNvSpPr txBox="1"/>
          <p:nvPr/>
        </p:nvSpPr>
        <p:spPr>
          <a:xfrm>
            <a:off x="5777333" y="3185030"/>
            <a:ext cx="899160" cy="688073"/>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latin typeface="Poppins Bold"/>
                <a:ea typeface="Poppins Bold"/>
                <a:cs typeface="Poppins Bold"/>
              </a:rPr>
              <a:t>05</a:t>
            </a:r>
          </a:p>
        </p:txBody>
      </p:sp>
      <p:pic>
        <p:nvPicPr>
          <p:cNvPr id="43" name="Picture 42">
            <a:extLst>
              <a:ext uri="{FF2B5EF4-FFF2-40B4-BE49-F238E27FC236}">
                <a16:creationId xmlns:a16="http://schemas.microsoft.com/office/drawing/2014/main" id="{0E1F6DD2-A777-5A17-97F0-4498391550C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2381" b="7412"/>
          <a:stretch/>
        </p:blipFill>
        <p:spPr>
          <a:xfrm>
            <a:off x="9155708" y="2891701"/>
            <a:ext cx="1337064" cy="1388394"/>
          </a:xfrm>
          <a:prstGeom prst="rect">
            <a:avLst/>
          </a:prstGeom>
        </p:spPr>
      </p:pic>
      <p:sp>
        <p:nvSpPr>
          <p:cNvPr id="44" name="Rectangle 43">
            <a:extLst>
              <a:ext uri="{FF2B5EF4-FFF2-40B4-BE49-F238E27FC236}">
                <a16:creationId xmlns:a16="http://schemas.microsoft.com/office/drawing/2014/main" id="{8CBBFE3A-9292-2D7E-BFAA-8F068250E08F}"/>
              </a:ext>
            </a:extLst>
          </p:cNvPr>
          <p:cNvSpPr/>
          <p:nvPr/>
        </p:nvSpPr>
        <p:spPr>
          <a:xfrm>
            <a:off x="9167381" y="2888176"/>
            <a:ext cx="1327162" cy="139191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TextBox 44">
            <a:extLst>
              <a:ext uri="{FF2B5EF4-FFF2-40B4-BE49-F238E27FC236}">
                <a16:creationId xmlns:a16="http://schemas.microsoft.com/office/drawing/2014/main" id="{BA40C7DB-2763-35B4-19C5-02DEEB6E292F}"/>
              </a:ext>
            </a:extLst>
          </p:cNvPr>
          <p:cNvSpPr txBox="1"/>
          <p:nvPr/>
        </p:nvSpPr>
        <p:spPr>
          <a:xfrm>
            <a:off x="9424068" y="3242325"/>
            <a:ext cx="899160" cy="688073"/>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latin typeface="Poppins Bold"/>
                <a:ea typeface="Poppins Bold"/>
                <a:cs typeface="Poppins Bold"/>
              </a:rPr>
              <a:t>06</a:t>
            </a:r>
          </a:p>
        </p:txBody>
      </p:sp>
      <p:sp>
        <p:nvSpPr>
          <p:cNvPr id="47" name="AutoShape 8">
            <a:extLst>
              <a:ext uri="{FF2B5EF4-FFF2-40B4-BE49-F238E27FC236}">
                <a16:creationId xmlns:a16="http://schemas.microsoft.com/office/drawing/2014/main" id="{C4B5DE1F-5737-23E1-657A-9F03AAF25411}"/>
              </a:ext>
            </a:extLst>
          </p:cNvPr>
          <p:cNvSpPr/>
          <p:nvPr/>
        </p:nvSpPr>
        <p:spPr>
          <a:xfrm>
            <a:off x="866220" y="4812770"/>
            <a:ext cx="2902640" cy="0"/>
          </a:xfrm>
          <a:prstGeom prst="line">
            <a:avLst/>
          </a:prstGeom>
          <a:ln w="9525" cap="rnd">
            <a:solidFill>
              <a:srgbClr val="4FC0E8"/>
            </a:solidFill>
            <a:prstDash val="solid"/>
            <a:headEnd type="none" w="sm" len="sm"/>
            <a:tailEnd type="none" w="sm" len="sm"/>
          </a:ln>
        </p:spPr>
      </p:sp>
      <p:sp>
        <p:nvSpPr>
          <p:cNvPr id="48" name="AutoShape 8">
            <a:extLst>
              <a:ext uri="{FF2B5EF4-FFF2-40B4-BE49-F238E27FC236}">
                <a16:creationId xmlns:a16="http://schemas.microsoft.com/office/drawing/2014/main" id="{55496ED7-20AC-9223-8C06-9F24FB9AC29C}"/>
              </a:ext>
            </a:extLst>
          </p:cNvPr>
          <p:cNvSpPr/>
          <p:nvPr/>
        </p:nvSpPr>
        <p:spPr>
          <a:xfrm>
            <a:off x="4741254" y="4812770"/>
            <a:ext cx="2902640" cy="0"/>
          </a:xfrm>
          <a:prstGeom prst="line">
            <a:avLst/>
          </a:prstGeom>
          <a:ln w="9525" cap="rnd">
            <a:solidFill>
              <a:srgbClr val="4FC0E8"/>
            </a:solidFill>
            <a:prstDash val="solid"/>
            <a:headEnd type="none" w="sm" len="sm"/>
            <a:tailEnd type="none" w="sm" len="sm"/>
          </a:ln>
        </p:spPr>
      </p:sp>
      <p:sp>
        <p:nvSpPr>
          <p:cNvPr id="49" name="AutoShape 8">
            <a:extLst>
              <a:ext uri="{FF2B5EF4-FFF2-40B4-BE49-F238E27FC236}">
                <a16:creationId xmlns:a16="http://schemas.microsoft.com/office/drawing/2014/main" id="{EAFB5363-970A-F0BB-E3BB-FFE7025FBDA3}"/>
              </a:ext>
            </a:extLst>
          </p:cNvPr>
          <p:cNvSpPr/>
          <p:nvPr/>
        </p:nvSpPr>
        <p:spPr>
          <a:xfrm>
            <a:off x="8402697" y="4809245"/>
            <a:ext cx="2902640" cy="0"/>
          </a:xfrm>
          <a:prstGeom prst="line">
            <a:avLst/>
          </a:prstGeom>
          <a:ln w="9525" cap="rnd">
            <a:solidFill>
              <a:srgbClr val="4FC0E8"/>
            </a:solidFill>
            <a:prstDash val="solid"/>
            <a:headEnd type="none" w="sm" len="sm"/>
            <a:tailEnd type="none" w="sm" len="sm"/>
          </a:ln>
        </p:spPr>
      </p:sp>
    </p:spTree>
    <p:extLst>
      <p:ext uri="{BB962C8B-B14F-4D97-AF65-F5344CB8AC3E}">
        <p14:creationId xmlns:p14="http://schemas.microsoft.com/office/powerpoint/2010/main" val="2479801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6"/>
          <p:cNvGrpSpPr/>
          <p:nvPr/>
        </p:nvGrpSpPr>
        <p:grpSpPr>
          <a:xfrm>
            <a:off x="-1" y="2641600"/>
            <a:ext cx="12192001" cy="1555800"/>
            <a:chOff x="0" y="0"/>
            <a:chExt cx="1392741" cy="740887"/>
          </a:xfrm>
        </p:grpSpPr>
        <p:sp>
          <p:nvSpPr>
            <p:cNvPr id="46" name="Freeform 7"/>
            <p:cNvSpPr/>
            <p:nvPr/>
          </p:nvSpPr>
          <p:spPr>
            <a:xfrm>
              <a:off x="0" y="0"/>
              <a:ext cx="1392741" cy="740887"/>
            </a:xfrm>
            <a:custGeom>
              <a:avLst/>
              <a:gdLst/>
              <a:ahLst/>
              <a:cxnLst/>
              <a:rect l="l" t="t" r="r" b="b"/>
              <a:pathLst>
                <a:path w="1392741" h="740887">
                  <a:moveTo>
                    <a:pt x="0" y="0"/>
                  </a:moveTo>
                  <a:lnTo>
                    <a:pt x="1392741" y="0"/>
                  </a:lnTo>
                  <a:lnTo>
                    <a:pt x="1392741" y="740887"/>
                  </a:lnTo>
                  <a:lnTo>
                    <a:pt x="0" y="740887"/>
                  </a:lnTo>
                  <a:close/>
                </a:path>
              </a:pathLst>
            </a:custGeom>
            <a:solidFill>
              <a:srgbClr val="B8FFF9">
                <a:alpha val="40000"/>
              </a:srgbClr>
            </a:solidFill>
          </p:spPr>
        </p:sp>
      </p:grpSp>
      <p:grpSp>
        <p:nvGrpSpPr>
          <p:cNvPr id="5" name="Group 5"/>
          <p:cNvGrpSpPr/>
          <p:nvPr/>
        </p:nvGrpSpPr>
        <p:grpSpPr>
          <a:xfrm>
            <a:off x="0" y="1383465"/>
            <a:ext cx="12192000" cy="2360131"/>
            <a:chOff x="0" y="0"/>
            <a:chExt cx="24384000" cy="4720262"/>
          </a:xfrm>
        </p:grpSpPr>
        <p:pic>
          <p:nvPicPr>
            <p:cNvPr id="6" name="Picture 6"/>
            <p:cNvPicPr>
              <a:picLocks noChangeAspect="1"/>
            </p:cNvPicPr>
            <p:nvPr/>
          </p:nvPicPr>
          <p:blipFill>
            <a:blip r:embed="rId2">
              <a:duotone>
                <a:schemeClr val="accent1">
                  <a:shade val="45000"/>
                  <a:satMod val="135000"/>
                </a:schemeClr>
                <a:prstClr val="white"/>
              </a:duotone>
            </a:blip>
            <a:srcRect t="35499" b="35499"/>
            <a:stretch>
              <a:fillRect/>
            </a:stretch>
          </p:blipFill>
          <p:spPr>
            <a:xfrm>
              <a:off x="0" y="0"/>
              <a:ext cx="24384000" cy="4720262"/>
            </a:xfrm>
            <a:prstGeom prst="rect">
              <a:avLst/>
            </a:prstGeom>
          </p:spPr>
        </p:pic>
      </p:grpSp>
      <p:sp>
        <p:nvSpPr>
          <p:cNvPr id="26" name="TextBox 35"/>
          <p:cNvSpPr txBox="1"/>
          <p:nvPr/>
        </p:nvSpPr>
        <p:spPr>
          <a:xfrm>
            <a:off x="1909157" y="622301"/>
            <a:ext cx="8373687" cy="559064"/>
          </a:xfrm>
          <a:prstGeom prst="rect">
            <a:avLst/>
          </a:prstGeom>
        </p:spPr>
        <p:txBody>
          <a:bodyPr lIns="0" tIns="0" rIns="0" bIns="0" rtlCol="0" anchor="t">
            <a:spAutoFit/>
          </a:bodyPr>
          <a:lstStyle/>
          <a:p>
            <a:pPr algn="ctr">
              <a:lnSpc>
                <a:spcPts val="4694"/>
              </a:lnSpc>
            </a:pPr>
            <a:r>
              <a:rPr lang="en-US" sz="3667" b="1" dirty="0">
                <a:solidFill>
                  <a:srgbClr val="1A1F71"/>
                </a:solidFill>
                <a:latin typeface="Poppins Bold"/>
                <a:ea typeface="Poppins Bold"/>
                <a:cs typeface="Poppins Bold"/>
                <a:sym typeface="Poppins Bold"/>
              </a:rPr>
              <a:t>SERVICE</a:t>
            </a:r>
          </a:p>
        </p:txBody>
      </p:sp>
      <p:sp>
        <p:nvSpPr>
          <p:cNvPr id="27" name="Rectangle 26"/>
          <p:cNvSpPr/>
          <p:nvPr/>
        </p:nvSpPr>
        <p:spPr>
          <a:xfrm>
            <a:off x="10244230" y="441994"/>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
        <p:nvSpPr>
          <p:cNvPr id="28" name="AutoShape 10"/>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grpSp>
        <p:nvGrpSpPr>
          <p:cNvPr id="34" name="Group 33"/>
          <p:cNvGrpSpPr/>
          <p:nvPr/>
        </p:nvGrpSpPr>
        <p:grpSpPr>
          <a:xfrm>
            <a:off x="2130762" y="3076619"/>
            <a:ext cx="3625869" cy="2920929"/>
            <a:chOff x="149562" y="3076619"/>
            <a:chExt cx="3625869" cy="2920929"/>
          </a:xfrm>
        </p:grpSpPr>
        <p:sp>
          <p:nvSpPr>
            <p:cNvPr id="11" name="TextBox 13"/>
            <p:cNvSpPr txBox="1"/>
            <p:nvPr/>
          </p:nvSpPr>
          <p:spPr>
            <a:xfrm>
              <a:off x="1390531" y="3076619"/>
              <a:ext cx="1077370" cy="1039950"/>
            </a:xfrm>
            <a:prstGeom prst="rect">
              <a:avLst/>
            </a:prstGeom>
          </p:spPr>
          <p:txBody>
            <a:bodyPr lIns="33867" tIns="33867" rIns="33867" bIns="33867" rtlCol="0" anchor="ctr"/>
            <a:lstStyle/>
            <a:p>
              <a:pPr algn="ctr">
                <a:lnSpc>
                  <a:spcPts val="1773"/>
                </a:lnSpc>
              </a:pPr>
              <a:endParaRPr sz="1200"/>
            </a:p>
          </p:txBody>
        </p:sp>
        <p:sp>
          <p:nvSpPr>
            <p:cNvPr id="12" name="TextBox 18"/>
            <p:cNvSpPr txBox="1"/>
            <p:nvPr/>
          </p:nvSpPr>
          <p:spPr>
            <a:xfrm>
              <a:off x="149562" y="4150575"/>
              <a:ext cx="3625869" cy="301365"/>
            </a:xfrm>
            <a:prstGeom prst="rect">
              <a:avLst/>
            </a:prstGeom>
          </p:spPr>
          <p:txBody>
            <a:bodyPr wrap="square" lIns="0" tIns="0" rIns="0" bIns="0" rtlCol="0" anchor="t">
              <a:spAutoFit/>
            </a:bodyPr>
            <a:lstStyle/>
            <a:p>
              <a:pPr algn="ctr">
                <a:lnSpc>
                  <a:spcPts val="2519"/>
                </a:lnSpc>
                <a:spcBef>
                  <a:spcPct val="0"/>
                </a:spcBef>
              </a:pPr>
              <a:r>
                <a:rPr lang="en-US" b="1" dirty="0"/>
                <a:t>Planning  management </a:t>
              </a:r>
              <a:endParaRPr lang="en-US" b="1" dirty="0">
                <a:sym typeface="Poppins Bold"/>
              </a:endParaRPr>
            </a:p>
          </p:txBody>
        </p:sp>
        <p:sp>
          <p:nvSpPr>
            <p:cNvPr id="29" name="Rectangle 28"/>
            <p:cNvSpPr/>
            <p:nvPr/>
          </p:nvSpPr>
          <p:spPr>
            <a:xfrm>
              <a:off x="500073" y="4827997"/>
              <a:ext cx="3275358" cy="1169551"/>
            </a:xfrm>
            <a:prstGeom prst="rect">
              <a:avLst/>
            </a:prstGeom>
          </p:spPr>
          <p:txBody>
            <a:bodyPr wrap="square">
              <a:spAutoFit/>
            </a:bodyPr>
            <a:lstStyle/>
            <a:p>
              <a:pPr marL="285750" indent="-285750">
                <a:buFont typeface="Arial" panose="020B0604020202020204" pitchFamily="34" charset="0"/>
                <a:buChar char="•"/>
              </a:pPr>
              <a:r>
                <a:rPr lang="en-US" sz="1400" dirty="0"/>
                <a:t>Building detailed project schedules, setting milestones</a:t>
              </a:r>
            </a:p>
            <a:p>
              <a:pPr marL="285750" indent="-285750">
                <a:buFont typeface="Arial" panose="020B0604020202020204" pitchFamily="34" charset="0"/>
                <a:buChar char="•"/>
              </a:pPr>
              <a:r>
                <a:rPr lang="en-US" sz="1400" dirty="0"/>
                <a:t>allocating resources efficiently, monitoring progress to achieve timely project delivery.</a:t>
              </a:r>
            </a:p>
          </p:txBody>
        </p:sp>
      </p:grpSp>
      <p:grpSp>
        <p:nvGrpSpPr>
          <p:cNvPr id="35" name="Group 34"/>
          <p:cNvGrpSpPr/>
          <p:nvPr/>
        </p:nvGrpSpPr>
        <p:grpSpPr>
          <a:xfrm>
            <a:off x="6562777" y="3076619"/>
            <a:ext cx="3950666" cy="3443169"/>
            <a:chOff x="8201077" y="3076619"/>
            <a:chExt cx="3950666" cy="3443169"/>
          </a:xfrm>
        </p:grpSpPr>
        <p:sp>
          <p:nvSpPr>
            <p:cNvPr id="13" name="TextBox 20"/>
            <p:cNvSpPr txBox="1"/>
            <p:nvPr/>
          </p:nvSpPr>
          <p:spPr>
            <a:xfrm>
              <a:off x="8201077" y="4216594"/>
              <a:ext cx="3798266" cy="276999"/>
            </a:xfrm>
            <a:prstGeom prst="rect">
              <a:avLst/>
            </a:prstGeom>
          </p:spPr>
          <p:txBody>
            <a:bodyPr wrap="square" lIns="0" tIns="0" rIns="0" bIns="0" rtlCol="0" anchor="t">
              <a:spAutoFit/>
            </a:bodyPr>
            <a:lstStyle/>
            <a:p>
              <a:pPr algn="ctr"/>
              <a:r>
                <a:rPr lang="en-US" b="1" dirty="0"/>
                <a:t>Learning &amp; Professional Training</a:t>
              </a:r>
            </a:p>
          </p:txBody>
        </p:sp>
        <p:sp>
          <p:nvSpPr>
            <p:cNvPr id="16" name="TextBox 27"/>
            <p:cNvSpPr txBox="1"/>
            <p:nvPr/>
          </p:nvSpPr>
          <p:spPr>
            <a:xfrm>
              <a:off x="9645902" y="3076619"/>
              <a:ext cx="1077370" cy="1039950"/>
            </a:xfrm>
            <a:prstGeom prst="rect">
              <a:avLst/>
            </a:prstGeom>
          </p:spPr>
          <p:txBody>
            <a:bodyPr lIns="33867" tIns="33867" rIns="33867" bIns="33867" rtlCol="0" anchor="ctr"/>
            <a:lstStyle/>
            <a:p>
              <a:pPr algn="ctr">
                <a:lnSpc>
                  <a:spcPts val="1773"/>
                </a:lnSpc>
              </a:pPr>
              <a:endParaRPr sz="1200"/>
            </a:p>
          </p:txBody>
        </p:sp>
        <p:sp>
          <p:nvSpPr>
            <p:cNvPr id="31" name="Rectangle 30"/>
            <p:cNvSpPr/>
            <p:nvPr/>
          </p:nvSpPr>
          <p:spPr>
            <a:xfrm>
              <a:off x="8407400" y="4703906"/>
              <a:ext cx="3744343" cy="1815882"/>
            </a:xfrm>
            <a:prstGeom prst="rect">
              <a:avLst/>
            </a:prstGeom>
          </p:spPr>
          <p:txBody>
            <a:bodyPr wrap="square">
              <a:spAutoFit/>
            </a:bodyPr>
            <a:lstStyle/>
            <a:p>
              <a:pPr>
                <a:buFont typeface="Arial" panose="020B0604020202020204" pitchFamily="34" charset="0"/>
                <a:buChar char="•"/>
              </a:pPr>
              <a:r>
                <a:rPr lang="en-US" sz="1400" dirty="0"/>
                <a:t>PMP® Certification &amp; Project Management</a:t>
              </a:r>
            </a:p>
            <a:p>
              <a:pPr>
                <a:buFont typeface="Arial" panose="020B0604020202020204" pitchFamily="34" charset="0"/>
                <a:buChar char="•"/>
              </a:pPr>
              <a:r>
                <a:rPr lang="en-US" sz="1400" dirty="0"/>
                <a:t>Business Management &amp; Risk Management</a:t>
              </a:r>
            </a:p>
            <a:p>
              <a:pPr>
                <a:buFont typeface="Arial" panose="020B0604020202020204" pitchFamily="34" charset="0"/>
                <a:buChar char="•"/>
              </a:pPr>
              <a:r>
                <a:rPr lang="en-US" sz="1400" dirty="0"/>
                <a:t>Renewable Energy &amp; Sustainability</a:t>
              </a:r>
            </a:p>
            <a:p>
              <a:pPr>
                <a:buFont typeface="Arial" panose="020B0604020202020204" pitchFamily="34" charset="0"/>
                <a:buChar char="•"/>
              </a:pPr>
              <a:r>
                <a:rPr lang="en-US" sz="1400" dirty="0"/>
                <a:t>Primavera P6 &amp; Microsoft Tools </a:t>
              </a:r>
            </a:p>
            <a:p>
              <a:pPr>
                <a:buFont typeface="Arial" panose="020B0604020202020204" pitchFamily="34" charset="0"/>
                <a:buChar char="•"/>
              </a:pPr>
              <a:r>
                <a:rPr lang="en-US" sz="1400" dirty="0"/>
                <a:t>FIDIC Contracts &amp; Construction Law</a:t>
              </a:r>
            </a:p>
            <a:p>
              <a:pPr>
                <a:buFont typeface="Arial" panose="020B0604020202020204" pitchFamily="34" charset="0"/>
                <a:buChar char="•"/>
              </a:pPr>
              <a:r>
                <a:rPr lang="en-US" sz="1400" dirty="0"/>
                <a:t>Data Analysis &amp; Decision-Making Skills</a:t>
              </a:r>
            </a:p>
            <a:p>
              <a:r>
                <a:rPr lang="en-US" sz="1400" dirty="0"/>
                <a:t>All courses are aligned with global standards and designed to deliver practical, real-world value.</a:t>
              </a:r>
            </a:p>
          </p:txBody>
        </p:sp>
      </p:grpSp>
      <p:pic>
        <p:nvPicPr>
          <p:cNvPr id="37" name="Picture 36"/>
          <p:cNvPicPr>
            <a:picLocks noChangeAspect="1"/>
          </p:cNvPicPr>
          <p:nvPr/>
        </p:nvPicPr>
        <p:blipFill rotWithShape="1">
          <a:blip r:embed="rId3" cstate="print">
            <a:extLst>
              <a:ext uri="{28A0092B-C50C-407E-A947-70E740481C1C}">
                <a14:useLocalDpi xmlns:a14="http://schemas.microsoft.com/office/drawing/2010/main" val="0"/>
              </a:ext>
            </a:extLst>
          </a:blip>
          <a:srcRect t="28263"/>
          <a:stretch/>
        </p:blipFill>
        <p:spPr>
          <a:xfrm>
            <a:off x="3244400" y="2749898"/>
            <a:ext cx="1332032" cy="1433346"/>
          </a:xfrm>
          <a:prstGeom prst="rect">
            <a:avLst/>
          </a:prstGeom>
        </p:spPr>
      </p:pic>
      <p:sp>
        <p:nvSpPr>
          <p:cNvPr id="38" name="Rectangle 37"/>
          <p:cNvSpPr/>
          <p:nvPr/>
        </p:nvSpPr>
        <p:spPr>
          <a:xfrm>
            <a:off x="3243743" y="2745953"/>
            <a:ext cx="1327162" cy="1442722"/>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500430" y="3100102"/>
            <a:ext cx="899160" cy="688073"/>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solidFill>
                  <a:srgbClr val="1A1F71"/>
                </a:solidFill>
                <a:latin typeface="Poppins Bold"/>
                <a:ea typeface="Poppins Bold"/>
                <a:cs typeface="Poppins Bold"/>
              </a:rPr>
              <a:t>07</a:t>
            </a:r>
          </a:p>
        </p:txBody>
      </p:sp>
      <p:pic>
        <p:nvPicPr>
          <p:cNvPr id="40" name="Picture 39"/>
          <p:cNvPicPr>
            <a:picLocks noChangeAspect="1"/>
          </p:cNvPicPr>
          <p:nvPr/>
        </p:nvPicPr>
        <p:blipFill rotWithShape="1">
          <a:blip r:embed="rId3" cstate="print">
            <a:extLst>
              <a:ext uri="{28A0092B-C50C-407E-A947-70E740481C1C}">
                <a14:useLocalDpi xmlns:a14="http://schemas.microsoft.com/office/drawing/2010/main" val="0"/>
              </a:ext>
            </a:extLst>
          </a:blip>
          <a:srcRect t="28263"/>
          <a:stretch/>
        </p:blipFill>
        <p:spPr>
          <a:xfrm>
            <a:off x="7673869" y="2749018"/>
            <a:ext cx="1332032" cy="1433346"/>
          </a:xfrm>
          <a:prstGeom prst="rect">
            <a:avLst/>
          </a:prstGeom>
        </p:spPr>
      </p:pic>
      <p:sp>
        <p:nvSpPr>
          <p:cNvPr id="41" name="Rectangle 40"/>
          <p:cNvSpPr/>
          <p:nvPr/>
        </p:nvSpPr>
        <p:spPr>
          <a:xfrm>
            <a:off x="7673212" y="2745954"/>
            <a:ext cx="1327162" cy="1438664"/>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7929899" y="3099222"/>
            <a:ext cx="899160" cy="688073"/>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lnSpc>
                <a:spcPts val="4853"/>
              </a:lnSpc>
              <a:spcBef>
                <a:spcPct val="0"/>
              </a:spcBef>
            </a:pPr>
            <a:r>
              <a:rPr lang="en-US" sz="3466" b="1" dirty="0">
                <a:solidFill>
                  <a:srgbClr val="1A1F71"/>
                </a:solidFill>
                <a:latin typeface="Poppins Bold"/>
                <a:ea typeface="Poppins Bold"/>
                <a:cs typeface="Poppins Bold"/>
              </a:rPr>
              <a:t>08</a:t>
            </a:r>
          </a:p>
        </p:txBody>
      </p:sp>
      <p:sp>
        <p:nvSpPr>
          <p:cNvPr id="47" name="AutoShape 8"/>
          <p:cNvSpPr/>
          <p:nvPr/>
        </p:nvSpPr>
        <p:spPr>
          <a:xfrm>
            <a:off x="2580720" y="4615743"/>
            <a:ext cx="2902640" cy="0"/>
          </a:xfrm>
          <a:prstGeom prst="line">
            <a:avLst/>
          </a:prstGeom>
          <a:ln w="9525" cap="rnd">
            <a:solidFill>
              <a:srgbClr val="4FC0E8"/>
            </a:solidFill>
            <a:prstDash val="solid"/>
            <a:headEnd type="none" w="sm" len="sm"/>
            <a:tailEnd type="none" w="sm" len="sm"/>
          </a:ln>
        </p:spPr>
      </p:sp>
      <p:sp>
        <p:nvSpPr>
          <p:cNvPr id="48" name="AutoShape 8"/>
          <p:cNvSpPr/>
          <p:nvPr/>
        </p:nvSpPr>
        <p:spPr>
          <a:xfrm>
            <a:off x="6928159" y="4608863"/>
            <a:ext cx="2902640" cy="0"/>
          </a:xfrm>
          <a:prstGeom prst="line">
            <a:avLst/>
          </a:prstGeom>
          <a:ln w="9525" cap="rnd">
            <a:solidFill>
              <a:srgbClr val="4FC0E8"/>
            </a:solidFill>
            <a:prstDash val="solid"/>
            <a:headEnd type="none" w="sm" len="sm"/>
            <a:tailEnd type="none" w="sm" len="sm"/>
          </a:ln>
        </p:spPr>
      </p:sp>
    </p:spTree>
    <p:extLst>
      <p:ext uri="{BB962C8B-B14F-4D97-AF65-F5344CB8AC3E}">
        <p14:creationId xmlns:p14="http://schemas.microsoft.com/office/powerpoint/2010/main" val="1226571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2"/>
          <p:cNvGrpSpPr/>
          <p:nvPr/>
        </p:nvGrpSpPr>
        <p:grpSpPr>
          <a:xfrm>
            <a:off x="7667625" y="1035310"/>
            <a:ext cx="4531024" cy="5184827"/>
            <a:chOff x="0" y="2647644"/>
            <a:chExt cx="6041365" cy="9220200"/>
          </a:xfrm>
        </p:grpSpPr>
        <p:pic>
          <p:nvPicPr>
            <p:cNvPr id="34" name="Picture 3"/>
            <p:cNvPicPr>
              <a:picLocks noChangeAspect="1"/>
            </p:cNvPicPr>
            <p:nvPr/>
          </p:nvPicPr>
          <p:blipFill rotWithShape="1">
            <a:blip r:embed="rId2"/>
            <a:srcRect l="9560" t="12165" r="31277" b="28356"/>
            <a:stretch/>
          </p:blipFill>
          <p:spPr>
            <a:xfrm>
              <a:off x="0" y="2647644"/>
              <a:ext cx="6041365" cy="9220200"/>
            </a:xfrm>
            <a:prstGeom prst="rect">
              <a:avLst/>
            </a:prstGeom>
          </p:spPr>
        </p:pic>
      </p:grpSp>
      <p:grpSp>
        <p:nvGrpSpPr>
          <p:cNvPr id="2" name="Group 2"/>
          <p:cNvGrpSpPr/>
          <p:nvPr/>
        </p:nvGrpSpPr>
        <p:grpSpPr>
          <a:xfrm>
            <a:off x="4642200" y="-2177700"/>
            <a:ext cx="6048000" cy="9180000"/>
            <a:chOff x="0" y="0"/>
            <a:chExt cx="1913890" cy="2905012"/>
          </a:xfrm>
        </p:grpSpPr>
        <p:sp>
          <p:nvSpPr>
            <p:cNvPr id="3" name="Freeform 3"/>
            <p:cNvSpPr/>
            <p:nvPr/>
          </p:nvSpPr>
          <p:spPr>
            <a:xfrm>
              <a:off x="0" y="0"/>
              <a:ext cx="1913890" cy="2905012"/>
            </a:xfrm>
            <a:custGeom>
              <a:avLst/>
              <a:gdLst/>
              <a:ahLst/>
              <a:cxnLst/>
              <a:rect l="l" t="t" r="r" b="b"/>
              <a:pathLst>
                <a:path w="1913890" h="2905012">
                  <a:moveTo>
                    <a:pt x="0" y="0"/>
                  </a:moveTo>
                  <a:lnTo>
                    <a:pt x="1913890" y="0"/>
                  </a:lnTo>
                  <a:lnTo>
                    <a:pt x="1913890" y="2905012"/>
                  </a:lnTo>
                  <a:lnTo>
                    <a:pt x="0" y="2905012"/>
                  </a:lnTo>
                  <a:close/>
                </a:path>
              </a:pathLst>
            </a:custGeom>
            <a:solidFill>
              <a:srgbClr val="E9E9E9">
                <a:alpha val="29804"/>
              </a:srgbClr>
            </a:solidFill>
          </p:spPr>
        </p:sp>
      </p:grpSp>
      <p:grpSp>
        <p:nvGrpSpPr>
          <p:cNvPr id="4" name="Group 4"/>
          <p:cNvGrpSpPr/>
          <p:nvPr/>
        </p:nvGrpSpPr>
        <p:grpSpPr>
          <a:xfrm>
            <a:off x="1" y="2331517"/>
            <a:ext cx="5407026" cy="1296207"/>
            <a:chOff x="0" y="0"/>
            <a:chExt cx="1298986" cy="740887"/>
          </a:xfrm>
        </p:grpSpPr>
        <p:sp>
          <p:nvSpPr>
            <p:cNvPr id="5" name="Freeform 5"/>
            <p:cNvSpPr/>
            <p:nvPr/>
          </p:nvSpPr>
          <p:spPr>
            <a:xfrm>
              <a:off x="0" y="0"/>
              <a:ext cx="1298986" cy="740887"/>
            </a:xfrm>
            <a:custGeom>
              <a:avLst/>
              <a:gdLst/>
              <a:ahLst/>
              <a:cxnLst/>
              <a:rect l="l" t="t" r="r" b="b"/>
              <a:pathLst>
                <a:path w="1298986" h="740887">
                  <a:moveTo>
                    <a:pt x="0" y="0"/>
                  </a:moveTo>
                  <a:lnTo>
                    <a:pt x="1298986" y="0"/>
                  </a:lnTo>
                  <a:lnTo>
                    <a:pt x="1298986" y="740887"/>
                  </a:lnTo>
                  <a:lnTo>
                    <a:pt x="0" y="740887"/>
                  </a:lnTo>
                  <a:close/>
                </a:path>
              </a:pathLst>
            </a:custGeom>
            <a:solidFill>
              <a:srgbClr val="42C2FF">
                <a:alpha val="40000"/>
              </a:srgbClr>
            </a:solidFill>
          </p:spPr>
        </p:sp>
      </p:grpSp>
      <p:grpSp>
        <p:nvGrpSpPr>
          <p:cNvPr id="6" name="Group 6"/>
          <p:cNvGrpSpPr/>
          <p:nvPr/>
        </p:nvGrpSpPr>
        <p:grpSpPr>
          <a:xfrm>
            <a:off x="0" y="3627723"/>
            <a:ext cx="5452958" cy="1296207"/>
            <a:chOff x="0" y="0"/>
            <a:chExt cx="1392741" cy="740887"/>
          </a:xfrm>
        </p:grpSpPr>
        <p:sp>
          <p:nvSpPr>
            <p:cNvPr id="7" name="Freeform 7"/>
            <p:cNvSpPr/>
            <p:nvPr/>
          </p:nvSpPr>
          <p:spPr>
            <a:xfrm>
              <a:off x="0" y="0"/>
              <a:ext cx="1392741" cy="740887"/>
            </a:xfrm>
            <a:custGeom>
              <a:avLst/>
              <a:gdLst/>
              <a:ahLst/>
              <a:cxnLst/>
              <a:rect l="l" t="t" r="r" b="b"/>
              <a:pathLst>
                <a:path w="1392741" h="740887">
                  <a:moveTo>
                    <a:pt x="0" y="0"/>
                  </a:moveTo>
                  <a:lnTo>
                    <a:pt x="1392741" y="0"/>
                  </a:lnTo>
                  <a:lnTo>
                    <a:pt x="1392741" y="740887"/>
                  </a:lnTo>
                  <a:lnTo>
                    <a:pt x="0" y="740887"/>
                  </a:lnTo>
                  <a:close/>
                </a:path>
              </a:pathLst>
            </a:custGeom>
            <a:solidFill>
              <a:srgbClr val="B8FFF9">
                <a:alpha val="40000"/>
              </a:srgbClr>
            </a:solidFill>
          </p:spPr>
        </p:sp>
      </p:grpSp>
      <p:sp>
        <p:nvSpPr>
          <p:cNvPr id="8" name="AutoShape 8"/>
          <p:cNvSpPr/>
          <p:nvPr/>
        </p:nvSpPr>
        <p:spPr>
          <a:xfrm rot="-10799999">
            <a:off x="4651026" y="7372516"/>
            <a:ext cx="1760231" cy="0"/>
          </a:xfrm>
          <a:prstGeom prst="line">
            <a:avLst/>
          </a:prstGeom>
          <a:ln w="9525" cap="flat">
            <a:solidFill>
              <a:srgbClr val="42C2FF"/>
            </a:solidFill>
            <a:prstDash val="solid"/>
            <a:headEnd type="none" w="sm" len="sm"/>
            <a:tailEnd type="none" w="sm" len="sm"/>
          </a:ln>
        </p:spPr>
      </p:sp>
      <p:sp>
        <p:nvSpPr>
          <p:cNvPr id="9" name="TextBox 9"/>
          <p:cNvSpPr txBox="1"/>
          <p:nvPr/>
        </p:nvSpPr>
        <p:spPr>
          <a:xfrm>
            <a:off x="8325415" y="7294151"/>
            <a:ext cx="1424889" cy="143722"/>
          </a:xfrm>
          <a:prstGeom prst="rect">
            <a:avLst/>
          </a:prstGeom>
        </p:spPr>
        <p:txBody>
          <a:bodyPr lIns="0" tIns="0" rIns="0" bIns="0" rtlCol="0" anchor="t">
            <a:spAutoFit/>
          </a:bodyPr>
          <a:lstStyle/>
          <a:p>
            <a:pPr algn="ctr">
              <a:lnSpc>
                <a:spcPts val="1120"/>
              </a:lnSpc>
            </a:pPr>
            <a:r>
              <a:rPr lang="en-US" sz="800">
                <a:solidFill>
                  <a:srgbClr val="2E2E2E"/>
                </a:solidFill>
                <a:latin typeface="Poppins"/>
                <a:ea typeface="Poppins"/>
                <a:cs typeface="Poppins"/>
                <a:sym typeface="Poppins"/>
              </a:rPr>
              <a:t>www.reallygreatsite.com </a:t>
            </a:r>
          </a:p>
        </p:txBody>
      </p:sp>
      <p:sp>
        <p:nvSpPr>
          <p:cNvPr id="10" name="TextBox 10"/>
          <p:cNvSpPr txBox="1"/>
          <p:nvPr/>
        </p:nvSpPr>
        <p:spPr>
          <a:xfrm>
            <a:off x="10094383" y="7294151"/>
            <a:ext cx="595817" cy="143722"/>
          </a:xfrm>
          <a:prstGeom prst="rect">
            <a:avLst/>
          </a:prstGeom>
        </p:spPr>
        <p:txBody>
          <a:bodyPr lIns="0" tIns="0" rIns="0" bIns="0" rtlCol="0" anchor="t">
            <a:spAutoFit/>
          </a:bodyPr>
          <a:lstStyle/>
          <a:p>
            <a:pPr algn="r">
              <a:lnSpc>
                <a:spcPts val="1120"/>
              </a:lnSpc>
            </a:pPr>
            <a:r>
              <a:rPr lang="en-US" sz="800">
                <a:solidFill>
                  <a:srgbClr val="2E2E2E"/>
                </a:solidFill>
                <a:latin typeface="Poppins"/>
                <a:ea typeface="Poppins"/>
                <a:cs typeface="Poppins"/>
                <a:sym typeface="Poppins"/>
              </a:rPr>
              <a:t>10</a:t>
            </a:r>
          </a:p>
        </p:txBody>
      </p:sp>
      <p:sp>
        <p:nvSpPr>
          <p:cNvPr id="11" name="TextBox 11"/>
          <p:cNvSpPr txBox="1"/>
          <p:nvPr/>
        </p:nvSpPr>
        <p:spPr>
          <a:xfrm>
            <a:off x="265718" y="939495"/>
            <a:ext cx="10824618" cy="1052532"/>
          </a:xfrm>
          <a:prstGeom prst="rect">
            <a:avLst/>
          </a:prstGeom>
        </p:spPr>
        <p:txBody>
          <a:bodyPr wrap="square" lIns="0" tIns="0" rIns="0" bIns="0" rtlCol="0" anchor="t">
            <a:spAutoFit/>
          </a:bodyPr>
          <a:lstStyle/>
          <a:p>
            <a:pPr algn="l">
              <a:lnSpc>
                <a:spcPts val="8959"/>
              </a:lnSpc>
            </a:pPr>
            <a:r>
              <a:rPr lang="en-US" sz="6399" dirty="0">
                <a:solidFill>
                  <a:srgbClr val="2E2E2E"/>
                </a:solidFill>
                <a:latin typeface="Anton"/>
                <a:ea typeface="Anton"/>
                <a:cs typeface="Anton"/>
                <a:sym typeface="Anton"/>
              </a:rPr>
              <a:t>PROJECTS</a:t>
            </a:r>
          </a:p>
        </p:txBody>
      </p:sp>
      <p:grpSp>
        <p:nvGrpSpPr>
          <p:cNvPr id="12" name="Group 12"/>
          <p:cNvGrpSpPr/>
          <p:nvPr/>
        </p:nvGrpSpPr>
        <p:grpSpPr>
          <a:xfrm>
            <a:off x="5407026" y="2331517"/>
            <a:ext cx="2259174" cy="1296207"/>
            <a:chOff x="0" y="0"/>
            <a:chExt cx="2631179" cy="1509646"/>
          </a:xfrm>
        </p:grpSpPr>
        <p:sp>
          <p:nvSpPr>
            <p:cNvPr id="13" name="Freeform 13"/>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42C2FF"/>
            </a:solidFill>
          </p:spPr>
        </p:sp>
      </p:grpSp>
      <p:grpSp>
        <p:nvGrpSpPr>
          <p:cNvPr id="14" name="Group 14"/>
          <p:cNvGrpSpPr/>
          <p:nvPr/>
        </p:nvGrpSpPr>
        <p:grpSpPr>
          <a:xfrm>
            <a:off x="5407026" y="3627724"/>
            <a:ext cx="2259174" cy="1296207"/>
            <a:chOff x="0" y="0"/>
            <a:chExt cx="2631179" cy="1509646"/>
          </a:xfrm>
        </p:grpSpPr>
        <p:sp>
          <p:nvSpPr>
            <p:cNvPr id="15" name="Freeform 15"/>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B8FFF9"/>
            </a:solidFill>
          </p:spPr>
        </p:sp>
      </p:grpSp>
      <p:grpSp>
        <p:nvGrpSpPr>
          <p:cNvPr id="16" name="Group 16"/>
          <p:cNvGrpSpPr/>
          <p:nvPr/>
        </p:nvGrpSpPr>
        <p:grpSpPr>
          <a:xfrm>
            <a:off x="5407026" y="4923930"/>
            <a:ext cx="2259174" cy="1296207"/>
            <a:chOff x="0" y="0"/>
            <a:chExt cx="2631179" cy="1509646"/>
          </a:xfrm>
        </p:grpSpPr>
        <p:sp>
          <p:nvSpPr>
            <p:cNvPr id="17" name="Freeform 17"/>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EFFFFD"/>
            </a:solidFill>
          </p:spPr>
        </p:sp>
      </p:grpSp>
      <p:grpSp>
        <p:nvGrpSpPr>
          <p:cNvPr id="18" name="Group 18"/>
          <p:cNvGrpSpPr/>
          <p:nvPr/>
        </p:nvGrpSpPr>
        <p:grpSpPr>
          <a:xfrm>
            <a:off x="5407026" y="1035310"/>
            <a:ext cx="2259174" cy="1296207"/>
            <a:chOff x="0" y="0"/>
            <a:chExt cx="2631179" cy="1509646"/>
          </a:xfrm>
        </p:grpSpPr>
        <p:sp>
          <p:nvSpPr>
            <p:cNvPr id="19" name="Freeform 19"/>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20578B"/>
            </a:solidFill>
          </p:spPr>
        </p:sp>
      </p:grpSp>
      <p:sp>
        <p:nvSpPr>
          <p:cNvPr id="21" name="TextBox 21"/>
          <p:cNvSpPr txBox="1"/>
          <p:nvPr/>
        </p:nvSpPr>
        <p:spPr>
          <a:xfrm>
            <a:off x="5580250" y="1444790"/>
            <a:ext cx="1534877" cy="123111"/>
          </a:xfrm>
          <a:prstGeom prst="rect">
            <a:avLst/>
          </a:prstGeom>
        </p:spPr>
        <p:txBody>
          <a:bodyPr lIns="0" tIns="0" rIns="0" bIns="0" rtlCol="0" anchor="t">
            <a:spAutoFit/>
          </a:bodyPr>
          <a:lstStyle/>
          <a:p>
            <a:r>
              <a:rPr lang="en-US" sz="800" dirty="0">
                <a:solidFill>
                  <a:srgbClr val="FFFFFF"/>
                </a:solidFill>
                <a:latin typeface="Poppins"/>
                <a:ea typeface="Poppins"/>
                <a:cs typeface="Poppins"/>
              </a:rPr>
              <a:t>   </a:t>
            </a:r>
            <a:r>
              <a:rPr lang="en-US" sz="800" dirty="0" err="1">
                <a:solidFill>
                  <a:srgbClr val="FFFFFF"/>
                </a:solidFill>
                <a:latin typeface="Poppins"/>
                <a:ea typeface="Poppins"/>
                <a:cs typeface="Poppins"/>
              </a:rPr>
              <a:t>ALi</a:t>
            </a:r>
            <a:r>
              <a:rPr lang="en-US" sz="800" dirty="0">
                <a:solidFill>
                  <a:srgbClr val="FFFFFF"/>
                </a:solidFill>
                <a:latin typeface="Poppins"/>
                <a:ea typeface="Poppins"/>
                <a:cs typeface="Poppins"/>
              </a:rPr>
              <a:t> OTHAIM TRAIN </a:t>
            </a:r>
          </a:p>
        </p:txBody>
      </p:sp>
      <p:sp>
        <p:nvSpPr>
          <p:cNvPr id="22" name="TextBox 22"/>
          <p:cNvSpPr txBox="1"/>
          <p:nvPr/>
        </p:nvSpPr>
        <p:spPr>
          <a:xfrm>
            <a:off x="5615264" y="3770217"/>
            <a:ext cx="1350019" cy="206595"/>
          </a:xfrm>
          <a:prstGeom prst="rect">
            <a:avLst/>
          </a:prstGeom>
        </p:spPr>
        <p:txBody>
          <a:bodyPr wrap="square" lIns="0" tIns="0" rIns="0" bIns="0" rtlCol="0" anchor="t">
            <a:spAutoFit/>
          </a:bodyPr>
          <a:lstStyle/>
          <a:p>
            <a:pPr algn="l">
              <a:lnSpc>
                <a:spcPts val="1679"/>
              </a:lnSpc>
            </a:pPr>
            <a:r>
              <a:rPr lang="en-US" sz="1200" b="1" u="sng" dirty="0">
                <a:latin typeface="Poppins Bold"/>
                <a:ea typeface="Poppins Bold"/>
                <a:cs typeface="Poppins Bold"/>
                <a:sym typeface="Poppins Bold"/>
              </a:rPr>
              <a:t>Construction</a:t>
            </a:r>
            <a:r>
              <a:rPr lang="en-US" sz="1200" b="1" dirty="0">
                <a:latin typeface="Poppins Bold"/>
                <a:ea typeface="Poppins Bold"/>
                <a:cs typeface="Poppins Bold"/>
                <a:sym typeface="Poppins Bold"/>
              </a:rPr>
              <a:t> </a:t>
            </a:r>
          </a:p>
        </p:txBody>
      </p:sp>
      <p:sp>
        <p:nvSpPr>
          <p:cNvPr id="23" name="TextBox 23"/>
          <p:cNvSpPr txBox="1"/>
          <p:nvPr/>
        </p:nvSpPr>
        <p:spPr>
          <a:xfrm>
            <a:off x="5557077" y="4037203"/>
            <a:ext cx="1558050" cy="270202"/>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err="1">
                <a:solidFill>
                  <a:srgbClr val="000000"/>
                </a:solidFill>
                <a:latin typeface="Poppins"/>
                <a:ea typeface="Poppins"/>
                <a:cs typeface="Poppins"/>
                <a:sym typeface="Poppins"/>
              </a:rPr>
              <a:t>Dr.Khalid</a:t>
            </a:r>
            <a:r>
              <a:rPr lang="en-US" sz="800" b="1" dirty="0">
                <a:solidFill>
                  <a:srgbClr val="000000"/>
                </a:solidFill>
                <a:latin typeface="Poppins"/>
                <a:ea typeface="Poppins"/>
                <a:cs typeface="Poppins"/>
                <a:sym typeface="Poppins"/>
              </a:rPr>
              <a:t> Ahmed Multi Story Building</a:t>
            </a:r>
          </a:p>
        </p:txBody>
      </p:sp>
      <p:sp>
        <p:nvSpPr>
          <p:cNvPr id="24" name="TextBox 24"/>
          <p:cNvSpPr txBox="1"/>
          <p:nvPr/>
        </p:nvSpPr>
        <p:spPr>
          <a:xfrm>
            <a:off x="5639279" y="2468911"/>
            <a:ext cx="1628209" cy="217817"/>
          </a:xfrm>
          <a:prstGeom prst="rect">
            <a:avLst/>
          </a:prstGeom>
        </p:spPr>
        <p:txBody>
          <a:bodyPr wrap="square" lIns="0" tIns="0" rIns="0" bIns="0" rtlCol="0" anchor="t">
            <a:spAutoFit/>
          </a:bodyPr>
          <a:lstStyle/>
          <a:p>
            <a:pPr>
              <a:lnSpc>
                <a:spcPts val="1866"/>
              </a:lnSpc>
              <a:spcBef>
                <a:spcPct val="0"/>
              </a:spcBef>
            </a:pPr>
            <a:r>
              <a:rPr lang="en-US" sz="1200" b="1" u="sng" dirty="0">
                <a:solidFill>
                  <a:srgbClr val="FFFFFF"/>
                </a:solidFill>
                <a:latin typeface="Poppins Bold"/>
                <a:ea typeface="Poppins Bold"/>
                <a:cs typeface="Poppins Bold"/>
                <a:sym typeface="Poppins"/>
              </a:rPr>
              <a:t>REHABILITATION</a:t>
            </a:r>
          </a:p>
        </p:txBody>
      </p:sp>
      <p:sp>
        <p:nvSpPr>
          <p:cNvPr id="25" name="TextBox 25"/>
          <p:cNvSpPr txBox="1"/>
          <p:nvPr/>
        </p:nvSpPr>
        <p:spPr>
          <a:xfrm>
            <a:off x="5580250" y="2740996"/>
            <a:ext cx="1534877" cy="129138"/>
          </a:xfrm>
          <a:prstGeom prst="rect">
            <a:avLst/>
          </a:prstGeom>
        </p:spPr>
        <p:txBody>
          <a:bodyPr lIns="0" tIns="0" rIns="0" bIns="0" rtlCol="0" anchor="t">
            <a:spAutoFit/>
          </a:bodyPr>
          <a:lstStyle/>
          <a:p>
            <a:pPr marL="86361" lvl="1">
              <a:lnSpc>
                <a:spcPts val="1120"/>
              </a:lnSpc>
            </a:pPr>
            <a:r>
              <a:rPr lang="en-US" sz="800" b="1" dirty="0">
                <a:solidFill>
                  <a:srgbClr val="FFFFFF"/>
                </a:solidFill>
                <a:latin typeface="Poppins Bold"/>
                <a:ea typeface="Poppins Bold"/>
                <a:cs typeface="Poppins Bold"/>
                <a:sym typeface="Poppins"/>
              </a:rPr>
              <a:t>  ASIA HOSPITAL </a:t>
            </a:r>
          </a:p>
        </p:txBody>
      </p:sp>
      <p:sp>
        <p:nvSpPr>
          <p:cNvPr id="26" name="TextBox 26"/>
          <p:cNvSpPr txBox="1"/>
          <p:nvPr/>
        </p:nvSpPr>
        <p:spPr>
          <a:xfrm>
            <a:off x="5678027" y="5066423"/>
            <a:ext cx="1458956" cy="217817"/>
          </a:xfrm>
          <a:prstGeom prst="rect">
            <a:avLst/>
          </a:prstGeom>
        </p:spPr>
        <p:txBody>
          <a:bodyPr wrap="square" lIns="0" tIns="0" rIns="0" bIns="0" rtlCol="0" anchor="t">
            <a:spAutoFit/>
          </a:bodyPr>
          <a:lstStyle/>
          <a:p>
            <a:pPr>
              <a:lnSpc>
                <a:spcPts val="1866"/>
              </a:lnSpc>
              <a:spcBef>
                <a:spcPct val="0"/>
              </a:spcBef>
            </a:pPr>
            <a:r>
              <a:rPr lang="en-US" sz="1200" b="1" u="sng" dirty="0">
                <a:latin typeface="Poppins Bold"/>
                <a:ea typeface="Poppins Bold"/>
                <a:cs typeface="Poppins Bold"/>
                <a:sym typeface="Poppins"/>
              </a:rPr>
              <a:t>DESIGN REVIEW</a:t>
            </a:r>
          </a:p>
        </p:txBody>
      </p:sp>
      <p:sp>
        <p:nvSpPr>
          <p:cNvPr id="27" name="TextBox 27"/>
          <p:cNvSpPr txBox="1"/>
          <p:nvPr/>
        </p:nvSpPr>
        <p:spPr>
          <a:xfrm>
            <a:off x="5615264" y="5333410"/>
            <a:ext cx="1652224" cy="282129"/>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a:solidFill>
                  <a:srgbClr val="000000"/>
                </a:solidFill>
                <a:latin typeface="Poppins"/>
                <a:ea typeface="Poppins"/>
                <a:cs typeface="Poppins"/>
                <a:sym typeface="Poppins"/>
              </a:rPr>
              <a:t>ALRAGHI TILAL TWOERS</a:t>
            </a:r>
          </a:p>
          <a:p>
            <a:pPr marL="172721" lvl="1" indent="-86360">
              <a:lnSpc>
                <a:spcPts val="1120"/>
              </a:lnSpc>
              <a:buFont typeface="Arial"/>
              <a:buChar char="•"/>
            </a:pPr>
            <a:endParaRPr lang="en-US" sz="800" dirty="0">
              <a:solidFill>
                <a:srgbClr val="2E2E2E"/>
              </a:solidFill>
              <a:latin typeface="Poppins"/>
              <a:ea typeface="Poppins"/>
              <a:cs typeface="Poppins"/>
              <a:sym typeface="Poppins"/>
            </a:endParaRPr>
          </a:p>
        </p:txBody>
      </p:sp>
      <p:sp>
        <p:nvSpPr>
          <p:cNvPr id="30" name="AutoShape 30"/>
          <p:cNvSpPr/>
          <p:nvPr/>
        </p:nvSpPr>
        <p:spPr>
          <a:xfrm>
            <a:off x="6456600" y="-2565225"/>
            <a:ext cx="4233600" cy="0"/>
          </a:xfrm>
          <a:prstGeom prst="line">
            <a:avLst/>
          </a:prstGeom>
          <a:ln w="9525" cap="rnd">
            <a:solidFill>
              <a:srgbClr val="4FC0E8"/>
            </a:solidFill>
            <a:prstDash val="solid"/>
            <a:headEnd type="none" w="sm" len="sm"/>
            <a:tailEnd type="none" w="sm" len="sm"/>
          </a:ln>
        </p:spPr>
      </p:sp>
      <p:pic>
        <p:nvPicPr>
          <p:cNvPr id="35" name="Picture 34"/>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1755" y="1992027"/>
            <a:ext cx="5570087" cy="5570087"/>
          </a:xfrm>
          <a:prstGeom prst="rect">
            <a:avLst/>
          </a:prstGeom>
        </p:spPr>
      </p:pic>
      <p:sp>
        <p:nvSpPr>
          <p:cNvPr id="36" name="AutoShape 10"/>
          <p:cNvSpPr/>
          <p:nvPr/>
        </p:nvSpPr>
        <p:spPr>
          <a:xfrm rot="5400000" flipV="1">
            <a:off x="1962497" y="-1530429"/>
            <a:ext cx="1" cy="3924994"/>
          </a:xfrm>
          <a:prstGeom prst="line">
            <a:avLst/>
          </a:prstGeom>
          <a:ln w="38100" cap="flat">
            <a:solidFill>
              <a:srgbClr val="D6AA38"/>
            </a:solidFill>
            <a:prstDash val="solid"/>
            <a:headEnd type="none" w="sm" len="sm"/>
            <a:tailEnd type="none" w="sm" len="sm"/>
          </a:ln>
        </p:spPr>
      </p:sp>
      <p:sp>
        <p:nvSpPr>
          <p:cNvPr id="40" name="Rectangle 39"/>
          <p:cNvSpPr/>
          <p:nvPr/>
        </p:nvSpPr>
        <p:spPr>
          <a:xfrm>
            <a:off x="5529423" y="1171293"/>
            <a:ext cx="1143262" cy="290913"/>
          </a:xfrm>
          <a:prstGeom prst="rect">
            <a:avLst/>
          </a:prstGeom>
        </p:spPr>
        <p:txBody>
          <a:bodyPr wrap="none">
            <a:spAutoFit/>
          </a:bodyPr>
          <a:lstStyle/>
          <a:p>
            <a:pPr>
              <a:lnSpc>
                <a:spcPts val="1679"/>
              </a:lnSpc>
            </a:pPr>
            <a:r>
              <a:rPr lang="en-US" sz="1200" b="1" u="sng" dirty="0">
                <a:solidFill>
                  <a:srgbClr val="FFFFFF"/>
                </a:solidFill>
                <a:latin typeface="Poppins Bold"/>
                <a:ea typeface="Poppins Bold"/>
                <a:cs typeface="Poppins Bold"/>
              </a:rPr>
              <a:t>Construction</a:t>
            </a:r>
          </a:p>
        </p:txBody>
      </p:sp>
      <p:sp>
        <p:nvSpPr>
          <p:cNvPr id="42" name="Rectangle 41"/>
          <p:cNvSpPr/>
          <p:nvPr/>
        </p:nvSpPr>
        <p:spPr>
          <a:xfrm>
            <a:off x="5633703" y="2792173"/>
            <a:ext cx="1055097" cy="298415"/>
          </a:xfrm>
          <a:prstGeom prst="rect">
            <a:avLst/>
          </a:prstGeom>
        </p:spPr>
        <p:txBody>
          <a:bodyPr wrap="none">
            <a:spAutoFit/>
          </a:bodyPr>
          <a:lstStyle/>
          <a:p>
            <a:pPr>
              <a:lnSpc>
                <a:spcPts val="1866"/>
              </a:lnSpc>
              <a:spcBef>
                <a:spcPct val="0"/>
              </a:spcBef>
            </a:pPr>
            <a:r>
              <a:rPr lang="en-US" sz="800" b="1" dirty="0">
                <a:solidFill>
                  <a:srgbClr val="FFFFFF"/>
                </a:solidFill>
                <a:latin typeface="Poppins Bold"/>
                <a:ea typeface="Poppins Bold"/>
                <a:cs typeface="Poppins Bold"/>
                <a:sym typeface="Poppins"/>
              </a:rPr>
              <a:t>UNICEF Premises</a:t>
            </a:r>
          </a:p>
        </p:txBody>
      </p:sp>
      <p:sp>
        <p:nvSpPr>
          <p:cNvPr id="44" name="Rectangle 43"/>
          <p:cNvSpPr/>
          <p:nvPr/>
        </p:nvSpPr>
        <p:spPr>
          <a:xfrm>
            <a:off x="5639279" y="3017069"/>
            <a:ext cx="1326004" cy="215444"/>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Dr.Osman</a:t>
            </a:r>
            <a:r>
              <a:rPr lang="en-US" sz="800" b="1" dirty="0">
                <a:solidFill>
                  <a:srgbClr val="FFFFFF"/>
                </a:solidFill>
                <a:latin typeface="Poppins Bold"/>
                <a:ea typeface="Poppins Bold"/>
                <a:cs typeface="Poppins Bold"/>
                <a:sym typeface="Poppins"/>
              </a:rPr>
              <a:t> </a:t>
            </a:r>
            <a:r>
              <a:rPr lang="en-US" sz="800" b="1" dirty="0" err="1">
                <a:solidFill>
                  <a:srgbClr val="FFFFFF"/>
                </a:solidFill>
                <a:latin typeface="Poppins Bold"/>
                <a:ea typeface="Poppins Bold"/>
                <a:cs typeface="Poppins Bold"/>
                <a:sym typeface="Poppins"/>
              </a:rPr>
              <a:t>Shareef</a:t>
            </a:r>
            <a:r>
              <a:rPr lang="en-US" sz="800" b="1" dirty="0">
                <a:solidFill>
                  <a:srgbClr val="FFFFFF"/>
                </a:solidFill>
                <a:latin typeface="Poppins Bold"/>
                <a:ea typeface="Poppins Bold"/>
                <a:cs typeface="Poppins Bold"/>
                <a:sym typeface="Poppins"/>
              </a:rPr>
              <a:t> Villa</a:t>
            </a:r>
            <a:endParaRPr lang="en-US" sz="800" b="1" dirty="0">
              <a:solidFill>
                <a:srgbClr val="FFFFFF"/>
              </a:solidFill>
              <a:latin typeface="Poppins Bold"/>
              <a:ea typeface="Poppins Bold"/>
              <a:cs typeface="Poppins Bold"/>
            </a:endParaRPr>
          </a:p>
        </p:txBody>
      </p:sp>
      <p:sp>
        <p:nvSpPr>
          <p:cNvPr id="45" name="Rectangle 44"/>
          <p:cNvSpPr/>
          <p:nvPr/>
        </p:nvSpPr>
        <p:spPr>
          <a:xfrm>
            <a:off x="5641765" y="3111618"/>
            <a:ext cx="1701107" cy="335989"/>
          </a:xfrm>
          <a:prstGeom prst="rect">
            <a:avLst/>
          </a:prstGeom>
        </p:spPr>
        <p:txBody>
          <a:bodyPr wrap="none">
            <a:spAutoFit/>
          </a:bodyPr>
          <a:lstStyle/>
          <a:p>
            <a:pPr>
              <a:lnSpc>
                <a:spcPts val="1866"/>
              </a:lnSpc>
              <a:spcBef>
                <a:spcPct val="0"/>
              </a:spcBef>
            </a:pPr>
            <a:r>
              <a:rPr lang="en-US" sz="800" b="1" dirty="0" err="1">
                <a:solidFill>
                  <a:srgbClr val="FFFFFF"/>
                </a:solidFill>
                <a:latin typeface="Poppins Bold"/>
                <a:ea typeface="Poppins Bold"/>
                <a:cs typeface="Poppins Bold"/>
                <a:sym typeface="Poppins"/>
              </a:rPr>
              <a:t>Giad</a:t>
            </a:r>
            <a:r>
              <a:rPr lang="en-US" sz="800" b="1" dirty="0">
                <a:solidFill>
                  <a:srgbClr val="FFFFFF"/>
                </a:solidFill>
                <a:latin typeface="Poppins Bold"/>
                <a:ea typeface="Poppins Bold"/>
                <a:cs typeface="Poppins Bold"/>
                <a:sym typeface="Poppins"/>
              </a:rPr>
              <a:t> Automotive Paint Facility </a:t>
            </a:r>
          </a:p>
        </p:txBody>
      </p:sp>
      <p:sp>
        <p:nvSpPr>
          <p:cNvPr id="46" name="Rectangle 45"/>
          <p:cNvSpPr/>
          <p:nvPr/>
        </p:nvSpPr>
        <p:spPr>
          <a:xfrm>
            <a:off x="5616947" y="3222604"/>
            <a:ext cx="2111475" cy="369332"/>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Alhandsya</a:t>
            </a:r>
            <a:r>
              <a:rPr lang="en-US" sz="800" b="1" dirty="0">
                <a:solidFill>
                  <a:srgbClr val="FFFFFF"/>
                </a:solidFill>
                <a:latin typeface="Poppins Bold"/>
                <a:ea typeface="Poppins Bold"/>
                <a:cs typeface="Poppins Bold"/>
                <a:sym typeface="Poppins"/>
              </a:rPr>
              <a:t> Ready-Mix Concrete Plant</a:t>
            </a:r>
            <a:r>
              <a:rPr lang="en-US" b="1" dirty="0">
                <a:solidFill>
                  <a:srgbClr val="000000"/>
                </a:solidFill>
                <a:latin typeface="Poppins"/>
                <a:ea typeface="Poppins"/>
                <a:cs typeface="Poppins"/>
                <a:sym typeface="Poppins"/>
              </a:rPr>
              <a:t> </a:t>
            </a:r>
            <a:endParaRPr lang="en-US" dirty="0"/>
          </a:p>
        </p:txBody>
      </p:sp>
    </p:spTree>
    <p:extLst>
      <p:ext uri="{BB962C8B-B14F-4D97-AF65-F5344CB8AC3E}">
        <p14:creationId xmlns:p14="http://schemas.microsoft.com/office/powerpoint/2010/main" val="2008665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2160389" y="2310454"/>
            <a:ext cx="3261709" cy="3411190"/>
          </a:xfrm>
          <a:prstGeom prst="rect">
            <a:avLst/>
          </a:prstGeom>
        </p:spPr>
        <p:txBody>
          <a:bodyPr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ASIA HOSPITAL REHABILITATION</a:t>
            </a:r>
          </a:p>
          <a:p>
            <a:pPr>
              <a:lnSpc>
                <a:spcPts val="1866"/>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Mr.Salah</a:t>
            </a:r>
            <a:r>
              <a:rPr lang="en-US" sz="1333" dirty="0">
                <a:solidFill>
                  <a:srgbClr val="000000"/>
                </a:solidFill>
                <a:latin typeface="Poppins"/>
                <a:ea typeface="Poppins"/>
                <a:cs typeface="Poppins"/>
                <a:sym typeface="Poppins"/>
              </a:rPr>
              <a:t> Hamza </a:t>
            </a:r>
          </a:p>
          <a:p>
            <a:pPr>
              <a:lnSpc>
                <a:spcPts val="1866"/>
              </a:lnSpc>
              <a:spcBef>
                <a:spcPct val="0"/>
              </a:spcBef>
            </a:pPr>
            <a:r>
              <a:rPr lang="en-US" sz="1333" b="1" dirty="0">
                <a:solidFill>
                  <a:srgbClr val="000000"/>
                </a:solidFill>
                <a:latin typeface="Poppins"/>
                <a:ea typeface="Poppins"/>
                <a:cs typeface="Poppins"/>
                <a:sym typeface="Poppins"/>
              </a:rPr>
              <a:t>Location :</a:t>
            </a:r>
            <a:r>
              <a:rPr lang="en-US" sz="1333" dirty="0">
                <a:solidFill>
                  <a:srgbClr val="000000"/>
                </a:solidFill>
                <a:latin typeface="Poppins"/>
                <a:ea typeface="Poppins"/>
                <a:cs typeface="Poppins"/>
                <a:sym typeface="Poppins"/>
              </a:rPr>
              <a:t>Khartoum/</a:t>
            </a:r>
            <a:r>
              <a:rPr lang="en-US" sz="1333" dirty="0" err="1">
                <a:solidFill>
                  <a:srgbClr val="000000"/>
                </a:solidFill>
                <a:latin typeface="Poppins"/>
                <a:ea typeface="Poppins"/>
                <a:cs typeface="Poppins"/>
                <a:sym typeface="Poppins"/>
              </a:rPr>
              <a:t>Omderman</a:t>
            </a: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Description: </a:t>
            </a:r>
            <a:r>
              <a:rPr lang="en-US" sz="1333" dirty="0">
                <a:solidFill>
                  <a:srgbClr val="000000"/>
                </a:solidFill>
                <a:latin typeface="Poppins"/>
                <a:ea typeface="Poppins"/>
                <a:cs typeface="Poppins"/>
                <a:sym typeface="Poppins"/>
              </a:rPr>
              <a:t>Asia Hospital is a medium-sized private healthcare facility located in Omdurman, Khartoum State. The hospital has an estimated built-up area of </a:t>
            </a:r>
            <a:r>
              <a:rPr lang="en-US" sz="1333" b="1" dirty="0">
                <a:solidFill>
                  <a:srgbClr val="000000"/>
                </a:solidFill>
                <a:latin typeface="Poppins"/>
                <a:ea typeface="Poppins"/>
                <a:cs typeface="Poppins"/>
                <a:sym typeface="Poppins"/>
              </a:rPr>
              <a:t>4,500 m² </a:t>
            </a:r>
            <a:r>
              <a:rPr lang="en-US" sz="1333" dirty="0">
                <a:solidFill>
                  <a:srgbClr val="000000"/>
                </a:solidFill>
                <a:latin typeface="Poppins"/>
                <a:ea typeface="Poppins"/>
                <a:cs typeface="Poppins"/>
                <a:sym typeface="Poppins"/>
              </a:rPr>
              <a:t>and includes emergency services, outpatient clinics, inpatient wards, ICU, operating theatres, diagnostics, pharmacy, administrative offices, and full MEP service areas. The facility requires comprehensive rehabilitation.</a:t>
            </a: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410369"/>
          </a:xfrm>
          <a:prstGeom prst="rect">
            <a:avLst/>
          </a:prstGeom>
        </p:spPr>
        <p:txBody>
          <a:bodyPr lIns="0" tIns="0" rIns="0" bIns="0" rtlCol="0" anchor="t">
            <a:spAutoFit/>
          </a:bodyPr>
          <a:lstStyle/>
          <a:p>
            <a:pPr algn="ctr">
              <a:lnSpc>
                <a:spcPts val="3173"/>
              </a:lnSpc>
              <a:spcBef>
                <a:spcPct val="0"/>
              </a:spcBef>
            </a:pPr>
            <a:r>
              <a:rPr lang="en-US" sz="2266" b="1">
                <a:solidFill>
                  <a:srgbClr val="FFFFFF"/>
                </a:solidFill>
                <a:latin typeface="Poppins Bold"/>
                <a:ea typeface="Poppins Bold"/>
                <a:cs typeface="Poppins Bold"/>
                <a:sym typeface="Poppins Bold"/>
              </a:rPr>
              <a:t>01</a:t>
            </a:r>
          </a:p>
        </p:txBody>
      </p:sp>
      <p:sp>
        <p:nvSpPr>
          <p:cNvPr id="21" name="AutoShape 21"/>
          <p:cNvSpPr/>
          <p:nvPr/>
        </p:nvSpPr>
        <p:spPr>
          <a:xfrm>
            <a:off x="0" y="6594795"/>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1982" y="318328"/>
            <a:ext cx="4802486" cy="2872598"/>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1982" y="3278068"/>
            <a:ext cx="2552902" cy="3403869"/>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2399" y="3278068"/>
            <a:ext cx="3109601" cy="2332201"/>
          </a:xfrm>
          <a:prstGeom prst="rect">
            <a:avLst/>
          </a:prstGeom>
        </p:spPr>
      </p:pic>
    </p:spTree>
    <p:extLst>
      <p:ext uri="{BB962C8B-B14F-4D97-AF65-F5344CB8AC3E}">
        <p14:creationId xmlns:p14="http://schemas.microsoft.com/office/powerpoint/2010/main" val="551621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1945113" y="1973656"/>
            <a:ext cx="5107538" cy="3398110"/>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ASIA HOSPITAL REHABILITATION</a:t>
            </a:r>
          </a:p>
          <a:p>
            <a:pPr>
              <a:lnSpc>
                <a:spcPts val="1866"/>
              </a:lnSpc>
              <a:spcBef>
                <a:spcPct val="0"/>
              </a:spcBef>
            </a:pPr>
            <a:r>
              <a:rPr lang="en-US" sz="1333" b="1" dirty="0">
                <a:solidFill>
                  <a:srgbClr val="000000"/>
                </a:solidFill>
                <a:latin typeface="Poppins"/>
                <a:ea typeface="Poppins"/>
                <a:cs typeface="Poppins"/>
                <a:sym typeface="Poppins"/>
              </a:rPr>
              <a:t>Fortune Scope of Work: </a:t>
            </a:r>
            <a:r>
              <a:rPr lang="en-US" sz="1333" dirty="0">
                <a:solidFill>
                  <a:srgbClr val="000000"/>
                </a:solidFill>
                <a:latin typeface="Poppins"/>
                <a:ea typeface="Poppins"/>
                <a:cs typeface="Poppins"/>
                <a:sym typeface="Poppins"/>
              </a:rPr>
              <a:t>Architectural works: repairs, finishes renewal, waterproofing, layout improvements. Structural works: condition assessment, strengthening, crack and slab/beam/column repairs. Mechanical systems: HVAC servicing, plumbing repairs, pump room rehabilitation, medical gas inspection. Electrical &amp; ELV systems: boards, cabling, lighting, generators, UPS, fire alarm, CCTV. Fire safety systems: pumps, extinguishers, detectors, compliance upgrades. External works: parking, walkways, boundary elements, utilities. Technical documentation: drawings, BOQs, specifications, method statements. Supervision: site monitoring, testing &amp; commissioning, final handover documentation.</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94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02</a:t>
            </a:r>
          </a:p>
        </p:txBody>
      </p:sp>
      <p:sp>
        <p:nvSpPr>
          <p:cNvPr id="21" name="AutoShape 21"/>
          <p:cNvSpPr/>
          <p:nvPr/>
        </p:nvSpPr>
        <p:spPr>
          <a:xfrm>
            <a:off x="0" y="6161452"/>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6559" y="0"/>
            <a:ext cx="2361312" cy="4197888"/>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1779" y="1447621"/>
            <a:ext cx="2225455" cy="3956364"/>
          </a:xfrm>
          <a:prstGeom prst="rect">
            <a:avLst/>
          </a:prstGeom>
        </p:spPr>
      </p:pic>
    </p:spTree>
    <p:extLst>
      <p:ext uri="{BB962C8B-B14F-4D97-AF65-F5344CB8AC3E}">
        <p14:creationId xmlns:p14="http://schemas.microsoft.com/office/powerpoint/2010/main" val="991834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1945112" y="1973656"/>
            <a:ext cx="4374207" cy="3167534"/>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ASIA HOSPITAL REHABILITATION</a:t>
            </a:r>
          </a:p>
          <a:p>
            <a:pPr>
              <a:lnSpc>
                <a:spcPts val="1866"/>
              </a:lnSpc>
              <a:spcBef>
                <a:spcPct val="0"/>
              </a:spcBef>
            </a:pPr>
            <a:r>
              <a:rPr lang="en-US" sz="1333" b="1" dirty="0">
                <a:solidFill>
                  <a:srgbClr val="000000"/>
                </a:solidFill>
                <a:latin typeface="Poppins"/>
                <a:ea typeface="Poppins"/>
                <a:cs typeface="Poppins"/>
                <a:sym typeface="Poppins"/>
              </a:rPr>
              <a:t>Fortune Scope of Work: </a:t>
            </a:r>
          </a:p>
          <a:p>
            <a:pPr>
              <a:lnSpc>
                <a:spcPts val="1866"/>
              </a:lnSpc>
              <a:spcBef>
                <a:spcPct val="0"/>
              </a:spcBef>
            </a:pPr>
            <a:r>
              <a:rPr lang="en-US" sz="1333" dirty="0">
                <a:solidFill>
                  <a:srgbClr val="000000"/>
                </a:solidFill>
                <a:latin typeface="Poppins"/>
                <a:ea typeface="Poppins"/>
                <a:cs typeface="Poppins"/>
                <a:sym typeface="Poppins"/>
              </a:rPr>
              <a:t>condition assessment, and comprehensive rehabilitation of Asia Hospital, covering architectural upgrades, structural strengthening, complete MEP systems maintenance (HVAC, plumbing, medical gases, electrical and ELV networks), </a:t>
            </a:r>
          </a:p>
          <a:p>
            <a:pPr>
              <a:lnSpc>
                <a:spcPts val="1866"/>
              </a:lnSpc>
              <a:spcBef>
                <a:spcPct val="0"/>
              </a:spcBef>
            </a:pPr>
            <a:r>
              <a:rPr lang="en-US" sz="1333" dirty="0">
                <a:solidFill>
                  <a:srgbClr val="000000"/>
                </a:solidFill>
                <a:latin typeface="Poppins"/>
                <a:ea typeface="Poppins"/>
                <a:cs typeface="Poppins"/>
                <a:sym typeface="Poppins"/>
              </a:rPr>
              <a:t>fire-safety compliance works, external improvements, and the preparation of all technical documentation and supervision required to ensure safe, functional, and fully operational healthcare facilities.</a:t>
            </a:r>
          </a:p>
          <a:p>
            <a:pPr>
              <a:lnSpc>
                <a:spcPts val="1866"/>
              </a:lnSpc>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1,750,000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Ongoing.</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94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03</a:t>
            </a:r>
          </a:p>
        </p:txBody>
      </p:sp>
      <p:sp>
        <p:nvSpPr>
          <p:cNvPr id="21" name="AutoShape 21"/>
          <p:cNvSpPr/>
          <p:nvPr/>
        </p:nvSpPr>
        <p:spPr>
          <a:xfrm>
            <a:off x="74295" y="6228703"/>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04919" y="354415"/>
            <a:ext cx="4317976" cy="323848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4920" y="3655256"/>
            <a:ext cx="4317976" cy="2573447"/>
          </a:xfrm>
          <a:prstGeom prst="rect">
            <a:avLst/>
          </a:prstGeom>
        </p:spPr>
      </p:pic>
    </p:spTree>
    <p:extLst>
      <p:ext uri="{BB962C8B-B14F-4D97-AF65-F5344CB8AC3E}">
        <p14:creationId xmlns:p14="http://schemas.microsoft.com/office/powerpoint/2010/main" val="2928489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2029249" y="1989353"/>
            <a:ext cx="4815171" cy="4588179"/>
          </a:xfrm>
          <a:prstGeom prst="rect">
            <a:avLst/>
          </a:prstGeom>
        </p:spPr>
        <p:txBody>
          <a:bodyPr wrap="square" lIns="0" tIns="0" rIns="0" bIns="0" rtlCol="0" anchor="t">
            <a:spAutoFit/>
          </a:bodyPr>
          <a:lstStyle/>
          <a:p>
            <a:pPr>
              <a:lnSpc>
                <a:spcPts val="1866"/>
              </a:lnSpc>
              <a:spcBef>
                <a:spcPct val="0"/>
              </a:spcBef>
            </a:pPr>
            <a:r>
              <a:rPr lang="en-US" sz="1333" b="1" u="sng" dirty="0" err="1">
                <a:solidFill>
                  <a:srgbClr val="000000"/>
                </a:solidFill>
                <a:latin typeface="Poppins"/>
                <a:ea typeface="Poppins"/>
                <a:cs typeface="Poppins"/>
                <a:sym typeface="Poppins"/>
              </a:rPr>
              <a:t>Dr.Khalid</a:t>
            </a:r>
            <a:r>
              <a:rPr lang="en-US" sz="1333" b="1" u="sng" dirty="0">
                <a:solidFill>
                  <a:srgbClr val="000000"/>
                </a:solidFill>
                <a:latin typeface="Poppins"/>
                <a:ea typeface="Poppins"/>
                <a:cs typeface="Poppins"/>
                <a:sym typeface="Poppins"/>
              </a:rPr>
              <a:t> Ahmed Ali/Multi Story Building Phase Two</a:t>
            </a:r>
          </a:p>
          <a:p>
            <a:pPr>
              <a:lnSpc>
                <a:spcPts val="1866"/>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Dr.Khalid</a:t>
            </a:r>
            <a:r>
              <a:rPr lang="en-US" sz="1333" dirty="0">
                <a:solidFill>
                  <a:srgbClr val="000000"/>
                </a:solidFill>
                <a:latin typeface="Poppins"/>
                <a:ea typeface="Poppins"/>
                <a:cs typeface="Poppins"/>
                <a:sym typeface="Poppins"/>
              </a:rPr>
              <a:t> Ahmed Ali</a:t>
            </a:r>
          </a:p>
          <a:p>
            <a:r>
              <a:rPr lang="en-US" sz="1333" b="1" dirty="0">
                <a:solidFill>
                  <a:srgbClr val="000000"/>
                </a:solidFill>
                <a:latin typeface="Poppins"/>
                <a:ea typeface="Poppins"/>
                <a:cs typeface="Poppins"/>
                <a:sym typeface="Poppins"/>
              </a:rPr>
              <a:t>Location :</a:t>
            </a:r>
            <a:r>
              <a:rPr lang="en-US" sz="1333" dirty="0">
                <a:latin typeface="Propins"/>
                <a:ea typeface="Poppins"/>
                <a:cs typeface="Poppins"/>
                <a:sym typeface="Poppins"/>
              </a:rPr>
              <a:t>Khartoum/</a:t>
            </a:r>
            <a:r>
              <a:rPr lang="en-US" sz="1400" dirty="0">
                <a:latin typeface="Propins"/>
              </a:rPr>
              <a:t>AL </a:t>
            </a:r>
            <a:r>
              <a:rPr lang="en-US" sz="1400" dirty="0" err="1">
                <a:latin typeface="Propins"/>
              </a:rPr>
              <a:t>Rwabi</a:t>
            </a:r>
            <a:r>
              <a:rPr lang="en-US" sz="1400" dirty="0">
                <a:latin typeface="Propins"/>
              </a:rPr>
              <a:t> residential  compound/ Soba </a:t>
            </a:r>
            <a:endParaRPr lang="en-US" altLang="en-US" sz="1400" dirty="0">
              <a:latin typeface="Propins"/>
            </a:endParaRPr>
          </a:p>
          <a:p>
            <a:pPr>
              <a:lnSpc>
                <a:spcPts val="1866"/>
              </a:lnSpc>
              <a:spcBef>
                <a:spcPct val="0"/>
              </a:spcBef>
            </a:pPr>
            <a:r>
              <a:rPr lang="en-US" sz="1333" b="1" dirty="0">
                <a:solidFill>
                  <a:srgbClr val="000000"/>
                </a:solidFill>
                <a:latin typeface="Poppins"/>
                <a:ea typeface="Poppins"/>
                <a:cs typeface="Poppins"/>
                <a:sym typeface="Poppins"/>
              </a:rPr>
              <a:t>Project Description: </a:t>
            </a:r>
            <a:r>
              <a:rPr lang="en-US" sz="1333" dirty="0">
                <a:solidFill>
                  <a:srgbClr val="000000"/>
                </a:solidFill>
                <a:latin typeface="Poppins"/>
                <a:ea typeface="Poppins"/>
                <a:cs typeface="Poppins"/>
                <a:sym typeface="Poppins"/>
              </a:rPr>
              <a:t>The building is a mid-rise residential structure consisting of a ground floor and five upper levels, with an approximate built-up area of 1,200 m². The property comprises a total of 11 well-planned apartments designed to optimize functionality, natural lighting, and efficient circulation. The structural system is based on reinforced concrete elements with compliant architectural and MEP provisions, supporting high-quality residential use. The layout includes dedicated vertical circulation (stairs and service shafts), organized apartment floor plans, and essential building services such as electrical distribution, plumbing networks, ventilation systems, and fire-safety provisions. The overall configuration reflects a compact, efficient, and durable residential building suitable for long-term occupancy and maintenance.</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04</a:t>
            </a:r>
          </a:p>
        </p:txBody>
      </p:sp>
      <p:sp>
        <p:nvSpPr>
          <p:cNvPr id="21" name="AutoShape 21"/>
          <p:cNvSpPr/>
          <p:nvPr/>
        </p:nvSpPr>
        <p:spPr>
          <a:xfrm>
            <a:off x="0" y="6542418"/>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17" name="Picture 16" descr="E:\desktop\ground Picture # 106.tiff"/>
          <p:cNvPicPr/>
          <p:nvPr/>
        </p:nvPicPr>
        <p:blipFill>
          <a:blip r:embed="rId2">
            <a:extLst>
              <a:ext uri="{28A0092B-C50C-407E-A947-70E740481C1C}">
                <a14:useLocalDpi xmlns:a14="http://schemas.microsoft.com/office/drawing/2010/main" val="0"/>
              </a:ext>
            </a:extLst>
          </a:blip>
          <a:srcRect/>
          <a:stretch>
            <a:fillRect/>
          </a:stretch>
        </p:blipFill>
        <p:spPr bwMode="auto">
          <a:xfrm>
            <a:off x="7242772" y="706672"/>
            <a:ext cx="4528975" cy="5142792"/>
          </a:xfrm>
          <a:prstGeom prst="rect">
            <a:avLst/>
          </a:prstGeom>
          <a:noFill/>
          <a:ln>
            <a:noFill/>
          </a:ln>
        </p:spPr>
      </p:pic>
    </p:spTree>
    <p:extLst>
      <p:ext uri="{BB962C8B-B14F-4D97-AF65-F5344CB8AC3E}">
        <p14:creationId xmlns:p14="http://schemas.microsoft.com/office/powerpoint/2010/main" val="1329447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2029249" y="1989353"/>
            <a:ext cx="4000359" cy="3411190"/>
          </a:xfrm>
          <a:prstGeom prst="rect">
            <a:avLst/>
          </a:prstGeom>
        </p:spPr>
        <p:txBody>
          <a:bodyPr wrap="square" lIns="0" tIns="0" rIns="0" bIns="0" rtlCol="0" anchor="t">
            <a:spAutoFit/>
          </a:bodyPr>
          <a:lstStyle/>
          <a:p>
            <a:pPr>
              <a:lnSpc>
                <a:spcPts val="1866"/>
              </a:lnSpc>
              <a:spcBef>
                <a:spcPct val="0"/>
              </a:spcBef>
            </a:pPr>
            <a:r>
              <a:rPr lang="en-US" sz="1333" b="1" u="sng" dirty="0" err="1">
                <a:solidFill>
                  <a:srgbClr val="000000"/>
                </a:solidFill>
                <a:latin typeface="Poppins"/>
                <a:ea typeface="Poppins"/>
                <a:cs typeface="Poppins"/>
                <a:sym typeface="Poppins"/>
              </a:rPr>
              <a:t>Dr.Khalid</a:t>
            </a:r>
            <a:r>
              <a:rPr lang="en-US" sz="1333" b="1" u="sng" dirty="0">
                <a:solidFill>
                  <a:srgbClr val="000000"/>
                </a:solidFill>
                <a:latin typeface="Poppins"/>
                <a:ea typeface="Poppins"/>
                <a:cs typeface="Poppins"/>
                <a:sym typeface="Poppins"/>
              </a:rPr>
              <a:t> Ahmed Ali/Multi Story Building</a:t>
            </a:r>
          </a:p>
          <a:p>
            <a:pPr>
              <a:lnSpc>
                <a:spcPts val="1866"/>
              </a:lnSpc>
              <a:spcBef>
                <a:spcPct val="0"/>
              </a:spcBef>
            </a:pPr>
            <a:r>
              <a:rPr lang="en-US" sz="1333" b="1" dirty="0">
                <a:solidFill>
                  <a:srgbClr val="000000"/>
                </a:solidFill>
                <a:latin typeface="Poppins"/>
                <a:ea typeface="Poppins"/>
                <a:cs typeface="Poppins"/>
                <a:sym typeface="Poppins"/>
              </a:rPr>
              <a:t>Fortune Scope of Work : </a:t>
            </a:r>
            <a:r>
              <a:rPr lang="en-US" sz="1333" dirty="0">
                <a:solidFill>
                  <a:srgbClr val="000000"/>
                </a:solidFill>
                <a:latin typeface="Poppins"/>
                <a:ea typeface="Poppins"/>
                <a:cs typeface="Poppins"/>
                <a:sym typeface="Poppins"/>
              </a:rPr>
              <a:t>complete finishing works for the residential building, including internal and external architectural finishes, flooring, wall treatments, ceilings, doors and windows installation, sanitary fittings, plumbing fixtures, electrical fixtures and lighting, painting works, façade treatments, stair finishes, and all complementary details required to deliver fully completed, high-quality, and ready-to-occupy residential units in accordance with project specifications and industry standards.</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1,750,000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Ongoing.</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05</a:t>
            </a:r>
          </a:p>
        </p:txBody>
      </p:sp>
      <p:sp>
        <p:nvSpPr>
          <p:cNvPr id="21" name="AutoShape 21"/>
          <p:cNvSpPr/>
          <p:nvPr/>
        </p:nvSpPr>
        <p:spPr>
          <a:xfrm>
            <a:off x="0" y="6561468"/>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15" name="Picture 14" descr="C:\Users\Samah\Desktop\Camera\20210210_0840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8973926" y="366741"/>
            <a:ext cx="3190926" cy="3245223"/>
          </a:xfrm>
          <a:prstGeom prst="rect">
            <a:avLst/>
          </a:prstGeom>
          <a:noFill/>
          <a:ln>
            <a:noFill/>
          </a:ln>
        </p:spPr>
      </p:pic>
      <p:pic>
        <p:nvPicPr>
          <p:cNvPr id="16" name="Picture 15" descr="C:\Users\Samah\Desktop\Camera\20210210_08381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784" y="3659801"/>
            <a:ext cx="3616815" cy="2901667"/>
          </a:xfrm>
          <a:prstGeom prst="rect">
            <a:avLst/>
          </a:prstGeom>
          <a:noFill/>
          <a:ln>
            <a:noFill/>
          </a:ln>
        </p:spPr>
      </p:pic>
      <p:pic>
        <p:nvPicPr>
          <p:cNvPr id="18" name="Picture 17" descr="E:\phone 24-10-2020\Camera\20201022_093431.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8784" y="393889"/>
            <a:ext cx="2673276" cy="3190927"/>
          </a:xfrm>
          <a:prstGeom prst="rect">
            <a:avLst/>
          </a:prstGeom>
          <a:noFill/>
          <a:ln>
            <a:noFill/>
          </a:ln>
        </p:spPr>
      </p:pic>
    </p:spTree>
    <p:extLst>
      <p:ext uri="{BB962C8B-B14F-4D97-AF65-F5344CB8AC3E}">
        <p14:creationId xmlns:p14="http://schemas.microsoft.com/office/powerpoint/2010/main" val="2090330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1945112" y="1973656"/>
            <a:ext cx="4374207" cy="3949479"/>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ALRAGHI TILAL TWOERS DESIGN REVIEW Project</a:t>
            </a:r>
          </a:p>
          <a:p>
            <a:pPr>
              <a:lnSpc>
                <a:spcPct val="150000"/>
              </a:lnSpc>
              <a:spcBef>
                <a:spcPct val="0"/>
              </a:spcBef>
            </a:pPr>
            <a:r>
              <a:rPr lang="en-US" sz="1333" b="1" dirty="0">
                <a:solidFill>
                  <a:srgbClr val="000000"/>
                </a:solidFill>
                <a:latin typeface="Poppins"/>
                <a:ea typeface="Poppins"/>
                <a:cs typeface="Poppins"/>
                <a:sym typeface="Poppins"/>
              </a:rPr>
              <a:t>Client: </a:t>
            </a:r>
            <a:r>
              <a:rPr lang="en-US" sz="1333" dirty="0">
                <a:solidFill>
                  <a:srgbClr val="000000"/>
                </a:solidFill>
                <a:latin typeface="Poppins"/>
                <a:ea typeface="Poppins"/>
                <a:cs typeface="Poppins"/>
                <a:sym typeface="Poppins"/>
              </a:rPr>
              <a:t>TEKNO Consultancy</a:t>
            </a:r>
          </a:p>
          <a:p>
            <a:pPr>
              <a:lnSpc>
                <a:spcPts val="1866"/>
              </a:lnSpc>
              <a:spcBef>
                <a:spcPct val="0"/>
              </a:spcBef>
            </a:pPr>
            <a:r>
              <a:rPr lang="en-US" sz="1333" b="1" dirty="0">
                <a:solidFill>
                  <a:srgbClr val="000000"/>
                </a:solidFill>
                <a:latin typeface="Poppins"/>
                <a:ea typeface="Poppins"/>
                <a:cs typeface="Poppins"/>
                <a:sym typeface="Poppins"/>
              </a:rPr>
              <a:t>Location : </a:t>
            </a:r>
            <a:r>
              <a:rPr lang="en-US" sz="1333" dirty="0">
                <a:solidFill>
                  <a:srgbClr val="000000"/>
                </a:solidFill>
                <a:latin typeface="Poppins"/>
                <a:ea typeface="Poppins"/>
                <a:cs typeface="Poppins"/>
                <a:sym typeface="Poppins"/>
              </a:rPr>
              <a:t>MAKKA, KSA</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Fortune Scope of Work: </a:t>
            </a:r>
          </a:p>
          <a:p>
            <a:pPr>
              <a:lnSpc>
                <a:spcPts val="1866"/>
              </a:lnSpc>
              <a:spcBef>
                <a:spcPct val="0"/>
              </a:spcBef>
            </a:pPr>
            <a:r>
              <a:rPr lang="en-US" sz="1333" dirty="0">
                <a:solidFill>
                  <a:srgbClr val="000000"/>
                </a:solidFill>
                <a:latin typeface="Poppins"/>
                <a:ea typeface="Poppins"/>
                <a:cs typeface="Poppins"/>
                <a:sym typeface="Poppins"/>
              </a:rPr>
              <a:t>As </a:t>
            </a:r>
            <a:r>
              <a:rPr lang="en-US" sz="1333" b="1" dirty="0">
                <a:solidFill>
                  <a:srgbClr val="000000"/>
                </a:solidFill>
                <a:latin typeface="Poppins"/>
                <a:ea typeface="Poppins"/>
                <a:cs typeface="Poppins"/>
                <a:sym typeface="Poppins"/>
              </a:rPr>
              <a:t>PMC </a:t>
            </a:r>
            <a:r>
              <a:rPr lang="en-US" sz="1333" dirty="0">
                <a:solidFill>
                  <a:srgbClr val="000000"/>
                </a:solidFill>
                <a:latin typeface="Poppins"/>
                <a:ea typeface="Poppins"/>
                <a:cs typeface="Poppins"/>
                <a:sym typeface="Poppins"/>
              </a:rPr>
              <a:t>Firm </a:t>
            </a:r>
            <a:r>
              <a:rPr lang="en-US" sz="1333" b="1" dirty="0">
                <a:solidFill>
                  <a:srgbClr val="000000"/>
                </a:solidFill>
                <a:latin typeface="Poppins"/>
                <a:ea typeface="Poppins"/>
                <a:cs typeface="Poppins"/>
                <a:sym typeface="Poppins"/>
              </a:rPr>
              <a:t>FORTUNE</a:t>
            </a:r>
            <a:r>
              <a:rPr lang="en-US" sz="1333" dirty="0">
                <a:solidFill>
                  <a:srgbClr val="000000"/>
                </a:solidFill>
                <a:latin typeface="Poppins"/>
                <a:ea typeface="Poppins"/>
                <a:cs typeface="Poppins"/>
                <a:sym typeface="Poppins"/>
              </a:rPr>
              <a:t> has been working under </a:t>
            </a:r>
            <a:r>
              <a:rPr lang="en-US" sz="1333" b="1" dirty="0">
                <a:solidFill>
                  <a:srgbClr val="000000"/>
                </a:solidFill>
                <a:latin typeface="Poppins"/>
                <a:ea typeface="Poppins"/>
                <a:cs typeface="Poppins"/>
                <a:sym typeface="Poppins"/>
              </a:rPr>
              <a:t>Tekno Consultancy </a:t>
            </a:r>
            <a:r>
              <a:rPr lang="en-US" sz="1333" dirty="0">
                <a:solidFill>
                  <a:srgbClr val="000000"/>
                </a:solidFill>
                <a:latin typeface="Poppins"/>
                <a:ea typeface="Poppins"/>
                <a:cs typeface="Poppins"/>
                <a:sym typeface="Poppins"/>
              </a:rPr>
              <a:t>in Saudi Arabia ,overseeing full project management services. The scope included contract review, cost management, payment tracking and preparation, project planning and scheduling, monitoring and reporting, claims and variation orders management, as well as BOQ development, pricing, and overall cost control.</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480,000 SAR</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Ongoing.</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94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06</a:t>
            </a:r>
          </a:p>
        </p:txBody>
      </p:sp>
      <p:sp>
        <p:nvSpPr>
          <p:cNvPr id="21" name="AutoShape 21"/>
          <p:cNvSpPr/>
          <p:nvPr/>
        </p:nvSpPr>
        <p:spPr>
          <a:xfrm>
            <a:off x="-1478280" y="6561468"/>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6896" y="710863"/>
            <a:ext cx="5199496" cy="4775537"/>
          </a:xfrm>
          <a:prstGeom prst="rect">
            <a:avLst/>
          </a:prstGeom>
        </p:spPr>
      </p:pic>
    </p:spTree>
    <p:extLst>
      <p:ext uri="{BB962C8B-B14F-4D97-AF65-F5344CB8AC3E}">
        <p14:creationId xmlns:p14="http://schemas.microsoft.com/office/powerpoint/2010/main" val="2367333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231106"/>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CURRENT PROJECTS</a:t>
            </a:r>
          </a:p>
        </p:txBody>
      </p:sp>
      <p:sp>
        <p:nvSpPr>
          <p:cNvPr id="6" name="TextBox 6"/>
          <p:cNvSpPr txBox="1"/>
          <p:nvPr/>
        </p:nvSpPr>
        <p:spPr>
          <a:xfrm>
            <a:off x="1945112" y="1973656"/>
            <a:ext cx="4374207" cy="3949479"/>
          </a:xfrm>
          <a:prstGeom prst="rect">
            <a:avLst/>
          </a:prstGeom>
        </p:spPr>
        <p:txBody>
          <a:bodyPr wrap="square" lIns="0" tIns="0" rIns="0" bIns="0" rtlCol="0" anchor="t">
            <a:spAutoFit/>
          </a:bodyPr>
          <a:lstStyle/>
          <a:p>
            <a:pPr>
              <a:lnSpc>
                <a:spcPts val="1866"/>
              </a:lnSpc>
              <a:spcBef>
                <a:spcPct val="0"/>
              </a:spcBef>
            </a:pPr>
            <a:r>
              <a:rPr lang="en-US" sz="1400" b="1" u="sng" dirty="0">
                <a:latin typeface="Propins"/>
              </a:rPr>
              <a:t>AL OTHAIM TRAIN Construction Project </a:t>
            </a:r>
          </a:p>
          <a:p>
            <a:pPr>
              <a:lnSpc>
                <a:spcPct val="150000"/>
              </a:lnSpc>
              <a:spcBef>
                <a:spcPct val="0"/>
              </a:spcBef>
            </a:pPr>
            <a:r>
              <a:rPr lang="en-US" sz="1333" b="1" dirty="0">
                <a:solidFill>
                  <a:srgbClr val="000000"/>
                </a:solidFill>
                <a:latin typeface="Poppins"/>
                <a:ea typeface="Poppins"/>
                <a:cs typeface="Poppins"/>
                <a:sym typeface="Poppins"/>
              </a:rPr>
              <a:t>Client: </a:t>
            </a:r>
            <a:r>
              <a:rPr lang="en-US" sz="1333" dirty="0">
                <a:solidFill>
                  <a:srgbClr val="000000"/>
                </a:solidFill>
                <a:latin typeface="Poppins"/>
                <a:ea typeface="Poppins"/>
                <a:cs typeface="Poppins"/>
                <a:sym typeface="Poppins"/>
              </a:rPr>
              <a:t>TEKNO Consultancy – Main Consultant</a:t>
            </a:r>
          </a:p>
          <a:p>
            <a:pPr>
              <a:lnSpc>
                <a:spcPts val="1866"/>
              </a:lnSpc>
              <a:spcBef>
                <a:spcPct val="0"/>
              </a:spcBef>
            </a:pPr>
            <a:r>
              <a:rPr lang="en-US" sz="1333" b="1" dirty="0">
                <a:solidFill>
                  <a:srgbClr val="000000"/>
                </a:solidFill>
                <a:latin typeface="Poppins"/>
                <a:ea typeface="Poppins"/>
                <a:cs typeface="Poppins"/>
                <a:sym typeface="Poppins"/>
              </a:rPr>
              <a:t>Location : </a:t>
            </a:r>
            <a:r>
              <a:rPr lang="en-US" sz="1333" dirty="0">
                <a:solidFill>
                  <a:srgbClr val="000000"/>
                </a:solidFill>
                <a:latin typeface="Poppins"/>
                <a:ea typeface="Poppins"/>
                <a:cs typeface="Poppins"/>
                <a:sym typeface="Poppins"/>
              </a:rPr>
              <a:t>AL HASSA, KSA</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Fortune Scope of Work: </a:t>
            </a:r>
          </a:p>
          <a:p>
            <a:pPr>
              <a:lnSpc>
                <a:spcPts val="1866"/>
              </a:lnSpc>
              <a:spcBef>
                <a:spcPct val="0"/>
              </a:spcBef>
            </a:pPr>
            <a:r>
              <a:rPr lang="en-US" sz="1333" dirty="0">
                <a:solidFill>
                  <a:srgbClr val="000000"/>
                </a:solidFill>
                <a:latin typeface="Poppins"/>
                <a:ea typeface="Poppins"/>
                <a:cs typeface="Poppins"/>
                <a:sym typeface="Poppins"/>
              </a:rPr>
              <a:t>As </a:t>
            </a:r>
            <a:r>
              <a:rPr lang="en-US" sz="1333" b="1" dirty="0">
                <a:solidFill>
                  <a:srgbClr val="000000"/>
                </a:solidFill>
                <a:latin typeface="Poppins"/>
                <a:ea typeface="Poppins"/>
                <a:cs typeface="Poppins"/>
                <a:sym typeface="Poppins"/>
              </a:rPr>
              <a:t>PMC </a:t>
            </a:r>
            <a:r>
              <a:rPr lang="en-US" sz="1333" dirty="0">
                <a:solidFill>
                  <a:srgbClr val="000000"/>
                </a:solidFill>
                <a:latin typeface="Poppins"/>
                <a:ea typeface="Poppins"/>
                <a:cs typeface="Poppins"/>
                <a:sym typeface="Poppins"/>
              </a:rPr>
              <a:t>Firm </a:t>
            </a:r>
            <a:r>
              <a:rPr lang="en-US" sz="1333" b="1" dirty="0">
                <a:solidFill>
                  <a:srgbClr val="000000"/>
                </a:solidFill>
                <a:latin typeface="Poppins"/>
                <a:ea typeface="Poppins"/>
                <a:cs typeface="Poppins"/>
                <a:sym typeface="Poppins"/>
              </a:rPr>
              <a:t>FORTUNE</a:t>
            </a:r>
            <a:r>
              <a:rPr lang="en-US" sz="1333" dirty="0">
                <a:solidFill>
                  <a:srgbClr val="000000"/>
                </a:solidFill>
                <a:latin typeface="Poppins"/>
                <a:ea typeface="Poppins"/>
                <a:cs typeface="Poppins"/>
                <a:sym typeface="Poppins"/>
              </a:rPr>
              <a:t> has been working under </a:t>
            </a:r>
            <a:r>
              <a:rPr lang="en-US" sz="1333" b="1" dirty="0">
                <a:solidFill>
                  <a:srgbClr val="000000"/>
                </a:solidFill>
                <a:latin typeface="Poppins"/>
                <a:ea typeface="Poppins"/>
                <a:cs typeface="Poppins"/>
                <a:sym typeface="Poppins"/>
              </a:rPr>
              <a:t>Tekno Consultancy </a:t>
            </a:r>
            <a:r>
              <a:rPr lang="en-US" sz="1333" dirty="0">
                <a:solidFill>
                  <a:srgbClr val="000000"/>
                </a:solidFill>
                <a:latin typeface="Poppins"/>
                <a:ea typeface="Poppins"/>
                <a:cs typeface="Poppins"/>
                <a:sym typeface="Poppins"/>
              </a:rPr>
              <a:t>in Saudi Arabia ,overseeing full project management services. The scope included contract review, cost management, payment tracking and preparation, project planning and scheduling, monitoring and reporting, claims and variation orders management, as well as BOQ development, pricing, and overall cost control.</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800,000 SAR</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Ongoing.</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94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07</a:t>
            </a:r>
          </a:p>
        </p:txBody>
      </p:sp>
      <p:sp>
        <p:nvSpPr>
          <p:cNvPr id="21" name="AutoShape 21"/>
          <p:cNvSpPr/>
          <p:nvPr/>
        </p:nvSpPr>
        <p:spPr>
          <a:xfrm>
            <a:off x="-1478280" y="6561468"/>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7818" y="1308615"/>
            <a:ext cx="5644330" cy="3764622"/>
          </a:xfrm>
          <a:prstGeom prst="rect">
            <a:avLst/>
          </a:prstGeom>
        </p:spPr>
      </p:pic>
    </p:spTree>
    <p:extLst>
      <p:ext uri="{BB962C8B-B14F-4D97-AF65-F5344CB8AC3E}">
        <p14:creationId xmlns:p14="http://schemas.microsoft.com/office/powerpoint/2010/main" val="4169042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1981992" y="1870166"/>
            <a:ext cx="3755360" cy="4372736"/>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AGRO Power Toothpaste Factory Project</a:t>
            </a:r>
          </a:p>
          <a:p>
            <a:pPr>
              <a:lnSpc>
                <a:spcPts val="1866"/>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Sudabuild</a:t>
            </a:r>
            <a:r>
              <a:rPr lang="en-US" sz="1333" dirty="0">
                <a:solidFill>
                  <a:srgbClr val="000000"/>
                </a:solidFill>
                <a:latin typeface="Poppins"/>
                <a:ea typeface="Poppins"/>
                <a:cs typeface="Poppins"/>
                <a:sym typeface="Poppins"/>
              </a:rPr>
              <a:t> Co- Main Contractor</a:t>
            </a:r>
          </a:p>
          <a:p>
            <a:pPr>
              <a:lnSpc>
                <a:spcPts val="1866"/>
              </a:lnSpc>
              <a:spcBef>
                <a:spcPct val="0"/>
              </a:spcBef>
            </a:pPr>
            <a:r>
              <a:rPr lang="en-US" sz="1333" b="1" dirty="0">
                <a:solidFill>
                  <a:srgbClr val="000000"/>
                </a:solidFill>
                <a:latin typeface="Poppins"/>
                <a:ea typeface="Poppins"/>
                <a:cs typeface="Poppins"/>
                <a:sym typeface="Poppins"/>
              </a:rPr>
              <a:t>Location : </a:t>
            </a:r>
            <a:r>
              <a:rPr lang="en-US" sz="1333" dirty="0">
                <a:solidFill>
                  <a:srgbClr val="000000"/>
                </a:solidFill>
                <a:latin typeface="Poppins"/>
                <a:ea typeface="Poppins"/>
                <a:cs typeface="Poppins"/>
                <a:sym typeface="Poppins"/>
              </a:rPr>
              <a:t>Khartoum, Sudan</a:t>
            </a:r>
          </a:p>
          <a:p>
            <a:pPr>
              <a:lnSpc>
                <a:spcPts val="1866"/>
              </a:lnSpc>
              <a:spcBef>
                <a:spcPct val="0"/>
              </a:spcBef>
            </a:pPr>
            <a:r>
              <a:rPr lang="en-US" sz="1333" b="1" dirty="0">
                <a:solidFill>
                  <a:srgbClr val="000000"/>
                </a:solidFill>
                <a:latin typeface="Poppins"/>
                <a:ea typeface="Poppins"/>
                <a:cs typeface="Poppins"/>
                <a:sym typeface="Poppins"/>
              </a:rPr>
              <a:t>Project Description:</a:t>
            </a:r>
          </a:p>
          <a:p>
            <a:pPr>
              <a:lnSpc>
                <a:spcPts val="1866"/>
              </a:lnSpc>
              <a:spcBef>
                <a:spcPct val="0"/>
              </a:spcBef>
            </a:pPr>
            <a:r>
              <a:rPr lang="en-US" sz="1333" b="1" dirty="0">
                <a:solidFill>
                  <a:srgbClr val="000000"/>
                </a:solidFill>
                <a:latin typeface="Poppins"/>
                <a:ea typeface="Poppins"/>
                <a:cs typeface="Poppins"/>
                <a:sym typeface="Poppins"/>
              </a:rPr>
              <a:t>FORTUNE Scope of Work: </a:t>
            </a:r>
            <a:r>
              <a:rPr lang="en-US" sz="1333" dirty="0">
                <a:solidFill>
                  <a:srgbClr val="000000"/>
                </a:solidFill>
                <a:latin typeface="Poppins"/>
                <a:ea typeface="Poppins"/>
                <a:cs typeface="Poppins"/>
                <a:sym typeface="Poppins"/>
              </a:rPr>
              <a:t>As a PMC to </a:t>
            </a:r>
            <a:r>
              <a:rPr lang="en-US" sz="1333" dirty="0" err="1">
                <a:solidFill>
                  <a:srgbClr val="000000"/>
                </a:solidFill>
                <a:latin typeface="Poppins"/>
                <a:ea typeface="Poppins"/>
                <a:cs typeface="Poppins"/>
                <a:sym typeface="Poppins"/>
              </a:rPr>
              <a:t>Sudabuild</a:t>
            </a:r>
            <a:r>
              <a:rPr lang="en-US" sz="1333" dirty="0">
                <a:solidFill>
                  <a:srgbClr val="000000"/>
                </a:solidFill>
                <a:latin typeface="Poppins"/>
                <a:ea typeface="Poppins"/>
                <a:cs typeface="Poppins"/>
                <a:sym typeface="Poppins"/>
              </a:rPr>
              <a:t>, Fortune was responsible of drafting &amp; developing the project contract services for the project. This including drafting terms, defining responsibilities, coordinating with stakeholders, monitoring compliance, managing variations and payments, and ensuring the project is executed in accordance with contractual, technical, and commercial requirements.</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2,160,000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Completed June 2021.</a:t>
            </a: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8920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8</a:t>
            </a:r>
          </a:p>
        </p:txBody>
      </p:sp>
      <p:sp>
        <p:nvSpPr>
          <p:cNvPr id="21" name="AutoShape 21"/>
          <p:cNvSpPr/>
          <p:nvPr/>
        </p:nvSpPr>
        <p:spPr>
          <a:xfrm>
            <a:off x="0" y="6542418"/>
            <a:ext cx="5764733" cy="0"/>
          </a:xfrm>
          <a:prstGeom prst="line">
            <a:avLst/>
          </a:prstGeom>
          <a:ln w="38100" cap="flat">
            <a:solidFill>
              <a:srgbClr val="D6AA38"/>
            </a:solidFill>
            <a:prstDash val="solid"/>
            <a:headEnd type="none" w="sm" len="sm"/>
            <a:tailEnd type="none" w="sm" len="sm"/>
          </a:ln>
        </p:spPr>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407" y="1482539"/>
            <a:ext cx="6250593" cy="4109885"/>
          </a:xfrm>
          <a:prstGeom prst="rect">
            <a:avLst/>
          </a:prstGeom>
        </p:spPr>
      </p:pic>
    </p:spTree>
    <p:extLst>
      <p:ext uri="{BB962C8B-B14F-4D97-AF65-F5344CB8AC3E}">
        <p14:creationId xmlns:p14="http://schemas.microsoft.com/office/powerpoint/2010/main" val="594000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029250" y="1953808"/>
            <a:ext cx="5406578" cy="4423712"/>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ASIA HOSPITAL IT, Data &amp; Telephone Project</a:t>
            </a:r>
          </a:p>
          <a:p>
            <a:pPr>
              <a:lnSpc>
                <a:spcPct val="200000"/>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Mr.Salah</a:t>
            </a:r>
            <a:r>
              <a:rPr lang="en-US" sz="1333" dirty="0">
                <a:solidFill>
                  <a:srgbClr val="000000"/>
                </a:solidFill>
                <a:latin typeface="Poppins"/>
                <a:ea typeface="Poppins"/>
                <a:cs typeface="Poppins"/>
                <a:sym typeface="Poppins"/>
              </a:rPr>
              <a:t> Hamza </a:t>
            </a:r>
          </a:p>
          <a:p>
            <a:pPr>
              <a:lnSpc>
                <a:spcPts val="1866"/>
              </a:lnSpc>
              <a:spcBef>
                <a:spcPct val="0"/>
              </a:spcBef>
            </a:pPr>
            <a:r>
              <a:rPr lang="en-US" sz="1333" b="1" dirty="0">
                <a:solidFill>
                  <a:srgbClr val="000000"/>
                </a:solidFill>
                <a:latin typeface="Poppins"/>
                <a:ea typeface="Poppins"/>
                <a:cs typeface="Poppins"/>
                <a:sym typeface="Poppins"/>
              </a:rPr>
              <a:t>Location :</a:t>
            </a:r>
            <a:r>
              <a:rPr lang="en-US" sz="1333" dirty="0">
                <a:solidFill>
                  <a:srgbClr val="000000"/>
                </a:solidFill>
                <a:latin typeface="Poppins"/>
                <a:ea typeface="Poppins"/>
                <a:cs typeface="Poppins"/>
                <a:sym typeface="Poppins"/>
              </a:rPr>
              <a:t>Khartoum/</a:t>
            </a:r>
            <a:r>
              <a:rPr lang="en-US" sz="1333" dirty="0" err="1">
                <a:solidFill>
                  <a:srgbClr val="000000"/>
                </a:solidFill>
                <a:latin typeface="Poppins"/>
                <a:ea typeface="Poppins"/>
                <a:cs typeface="Poppins"/>
                <a:sym typeface="Poppins"/>
              </a:rPr>
              <a:t>Omderman</a:t>
            </a:r>
            <a:endParaRPr lang="en-US" sz="1333" dirty="0">
              <a:solidFill>
                <a:srgbClr val="000000"/>
              </a:solidFill>
              <a:latin typeface="Poppins"/>
              <a:ea typeface="Poppins"/>
              <a:cs typeface="Poppins"/>
              <a:sym typeface="Poppins"/>
            </a:endParaRPr>
          </a:p>
          <a:p>
            <a:pPr>
              <a:lnSpc>
                <a:spcPct val="200000"/>
              </a:lnSpc>
              <a:spcBef>
                <a:spcPct val="0"/>
              </a:spcBef>
            </a:pPr>
            <a:r>
              <a:rPr lang="en-US" sz="1333" b="1" dirty="0">
                <a:solidFill>
                  <a:srgbClr val="000000"/>
                </a:solidFill>
                <a:latin typeface="Poppins"/>
                <a:ea typeface="Poppins"/>
                <a:cs typeface="Poppins"/>
                <a:sym typeface="Poppins"/>
              </a:rPr>
              <a:t>FORTUNE Scope of Work: </a:t>
            </a:r>
          </a:p>
          <a:p>
            <a:pPr algn="just">
              <a:lnSpc>
                <a:spcPts val="1866"/>
              </a:lnSpc>
              <a:spcBef>
                <a:spcPct val="0"/>
              </a:spcBef>
            </a:pPr>
            <a:r>
              <a:rPr lang="en-US" sz="1333" dirty="0">
                <a:solidFill>
                  <a:srgbClr val="000000"/>
                </a:solidFill>
                <a:latin typeface="Poppins"/>
                <a:ea typeface="Poppins"/>
                <a:cs typeface="Poppins"/>
                <a:sym typeface="Poppins"/>
              </a:rPr>
              <a:t>As a Managerial Partner with FASETEC Company FORTUNE  was responsible of:</a:t>
            </a:r>
          </a:p>
          <a:p>
            <a:pPr marL="285750" indent="-285750" algn="just">
              <a:lnSpc>
                <a:spcPts val="1866"/>
              </a:lnSpc>
              <a:spcBef>
                <a:spcPct val="0"/>
              </a:spcBef>
              <a:buFont typeface="Arial" panose="020B0604020202020204" pitchFamily="34" charset="0"/>
              <a:buChar char="•"/>
            </a:pPr>
            <a:r>
              <a:rPr lang="en-US" sz="1333" b="1" dirty="0">
                <a:solidFill>
                  <a:srgbClr val="000000"/>
                </a:solidFill>
                <a:latin typeface="Poppins"/>
                <a:ea typeface="Poppins"/>
                <a:cs typeface="Poppins"/>
                <a:sym typeface="Poppins"/>
              </a:rPr>
              <a:t>Data, Telephone &amp; IT Systems: </a:t>
            </a:r>
            <a:r>
              <a:rPr lang="en-US" sz="1333" dirty="0">
                <a:solidFill>
                  <a:srgbClr val="000000"/>
                </a:solidFill>
                <a:latin typeface="Poppins"/>
                <a:ea typeface="Poppins"/>
                <a:cs typeface="Poppins"/>
                <a:sym typeface="Poppins"/>
              </a:rPr>
              <a:t>Complete installation and commissioning of structured cabling, telephone networks, and IT infrastructure using advanced, hospital-grade technologies.</a:t>
            </a:r>
          </a:p>
          <a:p>
            <a:pPr marL="285750" indent="-285750" algn="just">
              <a:lnSpc>
                <a:spcPts val="1866"/>
              </a:lnSpc>
              <a:spcBef>
                <a:spcPct val="0"/>
              </a:spcBef>
              <a:buFont typeface="Arial" panose="020B0604020202020204" pitchFamily="34" charset="0"/>
              <a:buChar char="•"/>
            </a:pPr>
            <a:r>
              <a:rPr lang="en-US" sz="1333" b="1" dirty="0">
                <a:solidFill>
                  <a:srgbClr val="000000"/>
                </a:solidFill>
                <a:latin typeface="Poppins"/>
                <a:ea typeface="Poppins"/>
                <a:cs typeface="Poppins"/>
                <a:sym typeface="Poppins"/>
              </a:rPr>
              <a:t>CCTV &amp; Security Systems: </a:t>
            </a:r>
            <a:r>
              <a:rPr lang="en-US" sz="1333" dirty="0">
                <a:solidFill>
                  <a:srgbClr val="000000"/>
                </a:solidFill>
                <a:latin typeface="Poppins"/>
                <a:ea typeface="Poppins"/>
                <a:cs typeface="Poppins"/>
                <a:sym typeface="Poppins"/>
              </a:rPr>
              <a:t>Deployment of high-resolution CCTV with remote monitoring and centralized control for seamless supervision and enhanced security.</a:t>
            </a:r>
          </a:p>
          <a:p>
            <a:pPr algn="just">
              <a:lnSpc>
                <a:spcPts val="1866"/>
              </a:lnSpc>
              <a:spcBef>
                <a:spcPct val="0"/>
              </a:spcBef>
            </a:pPr>
            <a:endParaRPr lang="en-US" sz="1333" dirty="0">
              <a:solidFill>
                <a:srgbClr val="000000"/>
              </a:solidFill>
              <a:latin typeface="Poppins"/>
              <a:ea typeface="Poppins"/>
              <a:cs typeface="Poppins"/>
              <a:sym typeface="Poppins"/>
            </a:endParaRPr>
          </a:p>
          <a:p>
            <a:pPr>
              <a:spcBef>
                <a:spcPct val="0"/>
              </a:spcBef>
            </a:pPr>
            <a:r>
              <a:rPr lang="en-US" sz="1333" b="1" dirty="0">
                <a:solidFill>
                  <a:srgbClr val="000000"/>
                </a:solidFill>
                <a:latin typeface="Poppins"/>
                <a:ea typeface="Poppins"/>
                <a:cs typeface="Poppins"/>
                <a:sym typeface="Poppins"/>
              </a:rPr>
              <a:t>Project Value: </a:t>
            </a:r>
            <a:r>
              <a:rPr lang="en-US" sz="1333" dirty="0">
                <a:solidFill>
                  <a:srgbClr val="000000"/>
                </a:solidFill>
                <a:latin typeface="Poppins"/>
                <a:ea typeface="Poppins"/>
                <a:cs typeface="Poppins"/>
                <a:sym typeface="Poppins"/>
              </a:rPr>
              <a:t>18,000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latin typeface="Poppins"/>
                <a:ea typeface="Poppins"/>
                <a:cs typeface="Poppins"/>
                <a:sym typeface="Poppins"/>
              </a:rPr>
              <a:t>Completed Nov 2025.</a:t>
            </a:r>
          </a:p>
          <a:p>
            <a:pPr marL="285750" indent="-285750">
              <a:lnSpc>
                <a:spcPts val="1866"/>
              </a:lnSpc>
              <a:spcBef>
                <a:spcPct val="0"/>
              </a:spcBef>
              <a:buFont typeface="Arial" panose="020B0604020202020204" pitchFamily="34" charset="0"/>
              <a:buChar char="•"/>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949"/>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13</a:t>
            </a:r>
          </a:p>
        </p:txBody>
      </p:sp>
      <p:sp>
        <p:nvSpPr>
          <p:cNvPr id="21" name="AutoShape 21"/>
          <p:cNvSpPr/>
          <p:nvPr/>
        </p:nvSpPr>
        <p:spPr>
          <a:xfrm>
            <a:off x="0" y="6161452"/>
            <a:ext cx="6174769"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5441" y="366974"/>
            <a:ext cx="4226560" cy="5484137"/>
          </a:xfrm>
          <a:prstGeom prst="rect">
            <a:avLst/>
          </a:prstGeom>
        </p:spPr>
      </p:pic>
    </p:spTree>
    <p:extLst>
      <p:ext uri="{BB962C8B-B14F-4D97-AF65-F5344CB8AC3E}">
        <p14:creationId xmlns:p14="http://schemas.microsoft.com/office/powerpoint/2010/main" val="3951665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150115" y="2110621"/>
            <a:ext cx="3945885" cy="4282647"/>
          </a:xfrm>
          <a:prstGeom prst="rect">
            <a:avLst/>
          </a:prstGeom>
        </p:spPr>
        <p:txBody>
          <a:bodyPr wrap="square" lIns="0" tIns="0" rIns="0" bIns="0" rtlCol="0" anchor="t">
            <a:spAutoFit/>
          </a:bodyPr>
          <a:lstStyle/>
          <a:p>
            <a:pPr>
              <a:lnSpc>
                <a:spcPts val="1866"/>
              </a:lnSpc>
              <a:spcBef>
                <a:spcPct val="0"/>
              </a:spcBef>
            </a:pPr>
            <a:r>
              <a:rPr lang="en-US" sz="1333" b="1" u="sng" dirty="0" err="1">
                <a:solidFill>
                  <a:srgbClr val="000000"/>
                </a:solidFill>
                <a:latin typeface="Poppins"/>
                <a:ea typeface="Poppins"/>
                <a:cs typeface="Poppins"/>
                <a:sym typeface="Poppins"/>
              </a:rPr>
              <a:t>Dr.Osman</a:t>
            </a:r>
            <a:r>
              <a:rPr lang="en-US" sz="1333" b="1" u="sng" dirty="0">
                <a:solidFill>
                  <a:srgbClr val="000000"/>
                </a:solidFill>
                <a:latin typeface="Poppins"/>
                <a:ea typeface="Poppins"/>
                <a:cs typeface="Poppins"/>
                <a:sym typeface="Poppins"/>
              </a:rPr>
              <a:t> </a:t>
            </a:r>
            <a:r>
              <a:rPr lang="en-US" sz="1333" b="1" u="sng" dirty="0" err="1">
                <a:solidFill>
                  <a:srgbClr val="000000"/>
                </a:solidFill>
                <a:latin typeface="Poppins"/>
                <a:ea typeface="Poppins"/>
                <a:cs typeface="Poppins"/>
                <a:sym typeface="Poppins"/>
              </a:rPr>
              <a:t>Shareef</a:t>
            </a:r>
            <a:r>
              <a:rPr lang="en-US" sz="1333" b="1" u="sng" dirty="0">
                <a:solidFill>
                  <a:srgbClr val="000000"/>
                </a:solidFill>
                <a:latin typeface="Poppins"/>
                <a:ea typeface="Poppins"/>
                <a:cs typeface="Poppins"/>
                <a:sym typeface="Poppins"/>
              </a:rPr>
              <a:t> Villa/Former President of The Sudanese Bar Association</a:t>
            </a:r>
          </a:p>
          <a:p>
            <a:pPr>
              <a:lnSpc>
                <a:spcPct val="200000"/>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Dr.Osman</a:t>
            </a:r>
            <a:r>
              <a:rPr lang="en-US" sz="1333" dirty="0">
                <a:solidFill>
                  <a:srgbClr val="000000"/>
                </a:solidFill>
                <a:latin typeface="Poppins"/>
                <a:ea typeface="Poppins"/>
                <a:cs typeface="Poppins"/>
                <a:sym typeface="Poppins"/>
              </a:rPr>
              <a:t> </a:t>
            </a:r>
            <a:r>
              <a:rPr lang="en-US" sz="1333" dirty="0" err="1">
                <a:solidFill>
                  <a:srgbClr val="000000"/>
                </a:solidFill>
                <a:latin typeface="Poppins"/>
                <a:ea typeface="Poppins"/>
                <a:cs typeface="Poppins"/>
                <a:sym typeface="Poppins"/>
              </a:rPr>
              <a:t>Shareef</a:t>
            </a: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Location :</a:t>
            </a:r>
            <a:r>
              <a:rPr lang="en-US" sz="1333" dirty="0">
                <a:solidFill>
                  <a:srgbClr val="000000"/>
                </a:solidFill>
                <a:latin typeface="Poppins"/>
                <a:ea typeface="Poppins"/>
                <a:cs typeface="Poppins"/>
                <a:sym typeface="Poppins"/>
              </a:rPr>
              <a:t>Khartoum /</a:t>
            </a:r>
            <a:r>
              <a:rPr lang="en-US" sz="1333" dirty="0" err="1">
                <a:solidFill>
                  <a:srgbClr val="000000"/>
                </a:solidFill>
                <a:latin typeface="Poppins"/>
                <a:ea typeface="Poppins"/>
                <a:cs typeface="Poppins"/>
                <a:sym typeface="Poppins"/>
              </a:rPr>
              <a:t>Amarat</a:t>
            </a:r>
            <a:r>
              <a:rPr lang="en-US" sz="1333" dirty="0">
                <a:solidFill>
                  <a:srgbClr val="000000"/>
                </a:solidFill>
                <a:latin typeface="Poppins"/>
                <a:ea typeface="Poppins"/>
                <a:cs typeface="Poppins"/>
                <a:sym typeface="Poppins"/>
              </a:rPr>
              <a:t> St 51</a:t>
            </a:r>
          </a:p>
          <a:p>
            <a:pPr>
              <a:lnSpc>
                <a:spcPct val="200000"/>
              </a:lnSpc>
              <a:spcBef>
                <a:spcPct val="0"/>
              </a:spcBef>
            </a:pPr>
            <a:r>
              <a:rPr lang="en-US" sz="1333" b="1" dirty="0">
                <a:solidFill>
                  <a:srgbClr val="000000"/>
                </a:solidFill>
                <a:latin typeface="Poppins"/>
                <a:ea typeface="Poppins"/>
                <a:cs typeface="Poppins"/>
                <a:sym typeface="Poppins"/>
              </a:rPr>
              <a:t>FORTUNE Scope of Work: </a:t>
            </a:r>
          </a:p>
          <a:p>
            <a:pPr algn="just">
              <a:lnSpc>
                <a:spcPts val="1866"/>
              </a:lnSpc>
              <a:spcBef>
                <a:spcPct val="0"/>
              </a:spcBef>
            </a:pPr>
            <a:r>
              <a:rPr lang="en-US" sz="1333" dirty="0">
                <a:solidFill>
                  <a:srgbClr val="000000"/>
                </a:solidFill>
                <a:latin typeface="Poppins"/>
                <a:ea typeface="Poppins"/>
                <a:cs typeface="Poppins"/>
                <a:sym typeface="Poppins"/>
              </a:rPr>
              <a:t>The project involves the comprehensive renovation of a three-</a:t>
            </a:r>
            <a:r>
              <a:rPr lang="en-US" sz="1333" dirty="0" err="1">
                <a:solidFill>
                  <a:srgbClr val="000000"/>
                </a:solidFill>
                <a:latin typeface="Poppins"/>
                <a:ea typeface="Poppins"/>
                <a:cs typeface="Poppins"/>
                <a:sym typeface="Poppins"/>
              </a:rPr>
              <a:t>storey</a:t>
            </a:r>
            <a:r>
              <a:rPr lang="en-US" sz="1333" dirty="0">
                <a:solidFill>
                  <a:srgbClr val="000000"/>
                </a:solidFill>
                <a:latin typeface="Poppins"/>
                <a:ea typeface="Poppins"/>
                <a:cs typeface="Poppins"/>
                <a:sym typeface="Poppins"/>
              </a:rPr>
              <a:t> private villa with an adjoining landscaped garden. The scope includes upgrading architectural finishes, modernizing building services, enhancing structural integrity where required, and improving external works to deliver a fully renewed, functional, and aesthetically upgraded residential property.</a:t>
            </a:r>
          </a:p>
          <a:p>
            <a:pPr>
              <a:lnSpc>
                <a:spcPct val="150000"/>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123,000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15</a:t>
            </a:r>
          </a:p>
        </p:txBody>
      </p:sp>
      <p:sp>
        <p:nvSpPr>
          <p:cNvPr id="21" name="AutoShape 21"/>
          <p:cNvSpPr/>
          <p:nvPr/>
        </p:nvSpPr>
        <p:spPr>
          <a:xfrm>
            <a:off x="0" y="6399542"/>
            <a:ext cx="6126705" cy="58615"/>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1655594"/>
            <a:ext cx="5486400" cy="3971925"/>
          </a:xfrm>
          <a:prstGeom prst="rect">
            <a:avLst/>
          </a:prstGeom>
        </p:spPr>
      </p:pic>
    </p:spTree>
    <p:extLst>
      <p:ext uri="{BB962C8B-B14F-4D97-AF65-F5344CB8AC3E}">
        <p14:creationId xmlns:p14="http://schemas.microsoft.com/office/powerpoint/2010/main" val="3703509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128858" y="1998627"/>
            <a:ext cx="3967142" cy="4667432"/>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Giad Automotive Paint Facility </a:t>
            </a:r>
          </a:p>
          <a:p>
            <a:pPr>
              <a:lnSpc>
                <a:spcPct val="200000"/>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Company-Main Contractor</a:t>
            </a:r>
          </a:p>
          <a:p>
            <a:pPr>
              <a:lnSpc>
                <a:spcPct val="150000"/>
              </a:lnSpc>
              <a:spcBef>
                <a:spcPct val="0"/>
              </a:spcBef>
            </a:pPr>
            <a:r>
              <a:rPr lang="en-US" sz="1333" b="1" dirty="0">
                <a:solidFill>
                  <a:srgbClr val="000000"/>
                </a:solidFill>
                <a:latin typeface="Poppins"/>
                <a:ea typeface="Poppins"/>
                <a:cs typeface="Poppins"/>
                <a:sym typeface="Poppins"/>
              </a:rPr>
              <a:t>FORTUNE Scope of Work:</a:t>
            </a:r>
          </a:p>
          <a:p>
            <a:pPr algn="just">
              <a:lnSpc>
                <a:spcPts val="1866"/>
              </a:lnSpc>
              <a:spcBef>
                <a:spcPct val="0"/>
              </a:spcBef>
            </a:pPr>
            <a:r>
              <a:rPr lang="en-US" sz="1333" dirty="0">
                <a:solidFill>
                  <a:srgbClr val="000000"/>
                </a:solidFill>
                <a:latin typeface="Poppins"/>
                <a:ea typeface="Poppins"/>
                <a:cs typeface="Poppins"/>
                <a:sym typeface="Poppins"/>
              </a:rPr>
              <a:t>As a subcontractor to </a:t>
            </a:r>
            <a:r>
              <a:rPr lang="en-US" sz="1333" b="1" dirty="0" err="1">
                <a:solidFill>
                  <a:srgbClr val="000000"/>
                </a:solidFill>
                <a:latin typeface="Poppins"/>
                <a:ea typeface="Poppins"/>
                <a:cs typeface="Poppins"/>
                <a:sym typeface="Poppins"/>
              </a:rPr>
              <a:t>Alhadari</a:t>
            </a:r>
            <a:r>
              <a:rPr lang="en-US" sz="1333" b="1" dirty="0">
                <a:solidFill>
                  <a:srgbClr val="000000"/>
                </a:solidFill>
                <a:latin typeface="Poppins"/>
                <a:ea typeface="Poppins"/>
                <a:cs typeface="Poppins"/>
                <a:sym typeface="Poppins"/>
              </a:rPr>
              <a:t> Company</a:t>
            </a:r>
            <a:r>
              <a:rPr lang="en-US" sz="1333" dirty="0">
                <a:solidFill>
                  <a:srgbClr val="000000"/>
                </a:solidFill>
                <a:latin typeface="Poppins"/>
                <a:ea typeface="Poppins"/>
                <a:cs typeface="Poppins"/>
                <a:sym typeface="Poppins"/>
              </a:rPr>
              <a:t>, Fortune was responsible for the rehabilitation of the Giad Automotive Paint Facility, including the refurbishment of the main steel hangar structure, renewal of external works, and complete upgrading of service areas and sanitary facilities. The scope focuses on restoring operational efficiency, improving safety and environmental performance, and delivering a fully functional, modernized paint production environment that meets industrial standards.</a:t>
            </a:r>
          </a:p>
          <a:p>
            <a:pPr>
              <a:lnSpc>
                <a:spcPct val="150000"/>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90,000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r>
              <a:rPr lang="en-US" sz="1333" dirty="0">
                <a:solidFill>
                  <a:srgbClr val="000000"/>
                </a:solidFill>
                <a:latin typeface="Poppins"/>
                <a:ea typeface="Poppins"/>
                <a:cs typeface="Poppins"/>
                <a:sym typeface="Poppins"/>
              </a:rPr>
              <a:t>.</a:t>
            </a: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03</a:t>
            </a:r>
          </a:p>
        </p:txBody>
      </p:sp>
      <p:sp>
        <p:nvSpPr>
          <p:cNvPr id="21" name="AutoShape 21"/>
          <p:cNvSpPr/>
          <p:nvPr/>
        </p:nvSpPr>
        <p:spPr>
          <a:xfrm>
            <a:off x="35208" y="6561467"/>
            <a:ext cx="6273125" cy="3719"/>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0679" y="1480175"/>
            <a:ext cx="5411321" cy="4058490"/>
          </a:xfrm>
          <a:prstGeom prst="rect">
            <a:avLst/>
          </a:prstGeom>
        </p:spPr>
      </p:pic>
    </p:spTree>
    <p:extLst>
      <p:ext uri="{BB962C8B-B14F-4D97-AF65-F5344CB8AC3E}">
        <p14:creationId xmlns:p14="http://schemas.microsoft.com/office/powerpoint/2010/main" val="1831479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001549" y="1764683"/>
            <a:ext cx="4349053" cy="4723986"/>
          </a:xfrm>
          <a:prstGeom prst="rect">
            <a:avLst/>
          </a:prstGeom>
        </p:spPr>
        <p:txBody>
          <a:bodyPr wrap="square" lIns="0" tIns="0" rIns="0" bIns="0" rtlCol="0" anchor="t">
            <a:spAutoFit/>
          </a:bodyPr>
          <a:lstStyle/>
          <a:p>
            <a:pPr>
              <a:lnSpc>
                <a:spcPts val="1866"/>
              </a:lnSpc>
              <a:spcBef>
                <a:spcPct val="0"/>
              </a:spcBef>
            </a:pPr>
            <a:r>
              <a:rPr lang="en-US" sz="1333" b="1" u="sng" dirty="0">
                <a:solidFill>
                  <a:srgbClr val="000000"/>
                </a:solidFill>
                <a:latin typeface="Poppins"/>
                <a:ea typeface="Poppins"/>
                <a:cs typeface="Poppins"/>
                <a:sym typeface="Poppins"/>
              </a:rPr>
              <a:t>Saura Al-</a:t>
            </a:r>
            <a:r>
              <a:rPr lang="en-US" sz="1333" b="1" u="sng" dirty="0" err="1">
                <a:solidFill>
                  <a:srgbClr val="000000"/>
                </a:solidFill>
                <a:latin typeface="Poppins"/>
                <a:ea typeface="Poppins"/>
                <a:cs typeface="Poppins"/>
                <a:sym typeface="Poppins"/>
              </a:rPr>
              <a:t>Bagair</a:t>
            </a:r>
            <a:r>
              <a:rPr lang="en-US" sz="1333" b="1" u="sng" dirty="0">
                <a:solidFill>
                  <a:srgbClr val="000000"/>
                </a:solidFill>
                <a:latin typeface="Poppins"/>
                <a:ea typeface="Poppins"/>
                <a:cs typeface="Poppins"/>
                <a:sym typeface="Poppins"/>
              </a:rPr>
              <a:t> Industrial Facility </a:t>
            </a:r>
          </a:p>
          <a:p>
            <a:pPr>
              <a:lnSpc>
                <a:spcPct val="200000"/>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Company-Main Contractor</a:t>
            </a:r>
          </a:p>
          <a:p>
            <a:pPr algn="just">
              <a:lnSpc>
                <a:spcPts val="1866"/>
              </a:lnSpc>
              <a:spcBef>
                <a:spcPct val="0"/>
              </a:spcBef>
            </a:pPr>
            <a:r>
              <a:rPr lang="en-US" sz="1333" b="1" dirty="0">
                <a:solidFill>
                  <a:srgbClr val="000000"/>
                </a:solidFill>
                <a:latin typeface="Poppins"/>
                <a:ea typeface="Poppins"/>
                <a:cs typeface="Poppins"/>
                <a:sym typeface="Poppins"/>
              </a:rPr>
              <a:t>FORTUNE Scope of Work: </a:t>
            </a:r>
            <a:r>
              <a:rPr lang="en-US" sz="1333" dirty="0">
                <a:solidFill>
                  <a:srgbClr val="000000"/>
                </a:solidFill>
                <a:latin typeface="Poppins"/>
                <a:ea typeface="Poppins"/>
                <a:cs typeface="Poppins"/>
                <a:sym typeface="Poppins"/>
              </a:rPr>
              <a:t>As a subcontractor to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 Fortune was responsible for the </a:t>
            </a:r>
            <a:r>
              <a:rPr lang="en-US" sz="1333" dirty="0" err="1">
                <a:solidFill>
                  <a:srgbClr val="000000"/>
                </a:solidFill>
                <a:latin typeface="Poppins"/>
                <a:ea typeface="Poppins"/>
                <a:cs typeface="Poppins"/>
                <a:sym typeface="Poppins"/>
              </a:rPr>
              <a:t>the</a:t>
            </a:r>
            <a:r>
              <a:rPr lang="en-US" sz="1333" dirty="0">
                <a:solidFill>
                  <a:srgbClr val="000000"/>
                </a:solidFill>
                <a:latin typeface="Poppins"/>
                <a:ea typeface="Poppins"/>
                <a:cs typeface="Poppins"/>
                <a:sym typeface="Poppins"/>
              </a:rPr>
              <a:t> comprehensive rehabilitation of the Saura Al-</a:t>
            </a:r>
            <a:r>
              <a:rPr lang="en-US" sz="1333" dirty="0" err="1">
                <a:solidFill>
                  <a:srgbClr val="000000"/>
                </a:solidFill>
                <a:latin typeface="Poppins"/>
                <a:ea typeface="Poppins"/>
                <a:cs typeface="Poppins"/>
                <a:sym typeface="Poppins"/>
              </a:rPr>
              <a:t>Bagair</a:t>
            </a:r>
            <a:r>
              <a:rPr lang="en-US" sz="1333" dirty="0">
                <a:solidFill>
                  <a:srgbClr val="000000"/>
                </a:solidFill>
                <a:latin typeface="Poppins"/>
                <a:ea typeface="Poppins"/>
                <a:cs typeface="Poppins"/>
                <a:sym typeface="Poppins"/>
              </a:rPr>
              <a:t> Industrial Facility, including structural upgrades, renewal of architectural finishes, modernization of mechanical and electrical systems, and improvement of external infrastructure. The works aim to restore full operational capacity, enhance safety and production efficiency, and deliver a modernized facility that meets current industrial performance and compliance standards.</a:t>
            </a:r>
          </a:p>
          <a:p>
            <a:pPr>
              <a:spcBef>
                <a:spcPct val="0"/>
              </a:spcBef>
            </a:pPr>
            <a:endParaRPr lang="en-US" sz="1200"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55,000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r>
              <a:rPr lang="en-US" sz="1333" dirty="0">
                <a:solidFill>
                  <a:srgbClr val="000000"/>
                </a:solidFill>
                <a:latin typeface="Poppins"/>
                <a:ea typeface="Poppins"/>
                <a:cs typeface="Poppins"/>
                <a:sym typeface="Poppins"/>
              </a:rPr>
              <a:t>.</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16</a:t>
            </a:r>
          </a:p>
        </p:txBody>
      </p:sp>
      <p:sp>
        <p:nvSpPr>
          <p:cNvPr id="21" name="AutoShape 21"/>
          <p:cNvSpPr/>
          <p:nvPr/>
        </p:nvSpPr>
        <p:spPr>
          <a:xfrm>
            <a:off x="0" y="6161452"/>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Tree>
    <p:extLst>
      <p:ext uri="{BB962C8B-B14F-4D97-AF65-F5344CB8AC3E}">
        <p14:creationId xmlns:p14="http://schemas.microsoft.com/office/powerpoint/2010/main" val="2759196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001549" y="1872285"/>
            <a:ext cx="3970859" cy="4653774"/>
          </a:xfrm>
          <a:prstGeom prst="rect">
            <a:avLst/>
          </a:prstGeom>
        </p:spPr>
        <p:txBody>
          <a:bodyPr wrap="square" lIns="0" tIns="0" rIns="0" bIns="0" rtlCol="0" anchor="t">
            <a:spAutoFit/>
          </a:bodyPr>
          <a:lstStyle/>
          <a:p>
            <a:pPr>
              <a:lnSpc>
                <a:spcPts val="1866"/>
              </a:lnSpc>
              <a:spcBef>
                <a:spcPct val="0"/>
              </a:spcBef>
            </a:pPr>
            <a:r>
              <a:rPr lang="en-US" sz="1333" b="1" u="sng" dirty="0" err="1">
                <a:solidFill>
                  <a:srgbClr val="000000"/>
                </a:solidFill>
                <a:latin typeface="Poppins"/>
                <a:ea typeface="Poppins"/>
                <a:cs typeface="Poppins"/>
                <a:sym typeface="Poppins"/>
              </a:rPr>
              <a:t>Mr.Mohammed</a:t>
            </a:r>
            <a:r>
              <a:rPr lang="en-US" sz="1333" b="1" u="sng" dirty="0">
                <a:solidFill>
                  <a:srgbClr val="000000"/>
                </a:solidFill>
                <a:latin typeface="Poppins"/>
                <a:ea typeface="Poppins"/>
                <a:cs typeface="Poppins"/>
                <a:sym typeface="Poppins"/>
              </a:rPr>
              <a:t> </a:t>
            </a:r>
            <a:r>
              <a:rPr lang="en-US" sz="1333" b="1" u="sng" dirty="0" err="1">
                <a:solidFill>
                  <a:srgbClr val="000000"/>
                </a:solidFill>
                <a:latin typeface="Poppins"/>
                <a:ea typeface="Poppins"/>
                <a:cs typeface="Poppins"/>
                <a:sym typeface="Poppins"/>
              </a:rPr>
              <a:t>Alameen</a:t>
            </a:r>
            <a:r>
              <a:rPr lang="en-US" sz="1333" b="1" u="sng" dirty="0">
                <a:solidFill>
                  <a:srgbClr val="000000"/>
                </a:solidFill>
                <a:latin typeface="Poppins"/>
                <a:ea typeface="Poppins"/>
                <a:cs typeface="Poppins"/>
                <a:sym typeface="Poppins"/>
              </a:rPr>
              <a:t> </a:t>
            </a:r>
            <a:r>
              <a:rPr lang="en-US" sz="1333" b="1" u="sng" dirty="0" err="1">
                <a:solidFill>
                  <a:srgbClr val="000000"/>
                </a:solidFill>
                <a:latin typeface="Poppins"/>
                <a:ea typeface="Poppins"/>
                <a:cs typeface="Poppins"/>
                <a:sym typeface="Poppins"/>
              </a:rPr>
              <a:t>Alsheck</a:t>
            </a:r>
            <a:r>
              <a:rPr lang="en-US" sz="1333" b="1" u="sng" dirty="0">
                <a:solidFill>
                  <a:srgbClr val="000000"/>
                </a:solidFill>
                <a:latin typeface="Poppins"/>
                <a:ea typeface="Poppins"/>
                <a:cs typeface="Poppins"/>
                <a:sym typeface="Poppins"/>
              </a:rPr>
              <a:t> House</a:t>
            </a:r>
          </a:p>
          <a:p>
            <a:pPr>
              <a:lnSpc>
                <a:spcPct val="200000"/>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Company-Main Contractor</a:t>
            </a:r>
            <a:endParaRPr lang="en-US" sz="1333" b="1"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Location:  Khartoum /</a:t>
            </a:r>
            <a:r>
              <a:rPr lang="en-US" sz="1333" b="1" dirty="0" err="1">
                <a:solidFill>
                  <a:srgbClr val="000000"/>
                </a:solidFill>
                <a:latin typeface="Poppins"/>
                <a:ea typeface="Poppins"/>
                <a:cs typeface="Poppins"/>
                <a:sym typeface="Poppins"/>
              </a:rPr>
              <a:t>Andalos</a:t>
            </a:r>
            <a:endParaRPr lang="en-US" sz="1333" b="1" dirty="0">
              <a:solidFill>
                <a:srgbClr val="000000"/>
              </a:solidFill>
              <a:latin typeface="Poppins"/>
              <a:ea typeface="Poppins"/>
              <a:cs typeface="Poppins"/>
              <a:sym typeface="Poppins"/>
            </a:endParaRPr>
          </a:p>
          <a:p>
            <a:pPr>
              <a:lnSpc>
                <a:spcPct val="150000"/>
              </a:lnSpc>
              <a:spcBef>
                <a:spcPct val="0"/>
              </a:spcBef>
            </a:pPr>
            <a:r>
              <a:rPr lang="en-US" sz="1333" b="1" dirty="0">
                <a:solidFill>
                  <a:srgbClr val="000000"/>
                </a:solidFill>
                <a:latin typeface="Poppins"/>
                <a:ea typeface="Poppins"/>
                <a:cs typeface="Poppins"/>
                <a:sym typeface="Poppins"/>
              </a:rPr>
              <a:t>FORTUNE Scope of Work: </a:t>
            </a:r>
          </a:p>
          <a:p>
            <a:pPr algn="just">
              <a:spcBef>
                <a:spcPct val="0"/>
              </a:spcBef>
            </a:pPr>
            <a:r>
              <a:rPr lang="en-US" sz="1333" dirty="0">
                <a:solidFill>
                  <a:srgbClr val="000000"/>
                </a:solidFill>
                <a:latin typeface="Poppins"/>
                <a:ea typeface="Poppins"/>
                <a:cs typeface="Poppins"/>
                <a:sym typeface="Poppins"/>
              </a:rPr>
              <a:t>As a subcontractor to </a:t>
            </a:r>
            <a:r>
              <a:rPr lang="en-US" sz="1333" b="1" dirty="0" err="1">
                <a:solidFill>
                  <a:srgbClr val="000000"/>
                </a:solidFill>
                <a:latin typeface="Poppins"/>
                <a:ea typeface="Poppins"/>
                <a:cs typeface="Poppins"/>
                <a:sym typeface="Poppins"/>
              </a:rPr>
              <a:t>Alhadari</a:t>
            </a:r>
            <a:r>
              <a:rPr lang="en-US" sz="1333" b="1" dirty="0">
                <a:solidFill>
                  <a:srgbClr val="000000"/>
                </a:solidFill>
                <a:latin typeface="Poppins"/>
                <a:ea typeface="Poppins"/>
                <a:cs typeface="Poppins"/>
                <a:sym typeface="Poppins"/>
              </a:rPr>
              <a:t> Company</a:t>
            </a:r>
            <a:r>
              <a:rPr lang="en-US" sz="1333" dirty="0">
                <a:solidFill>
                  <a:srgbClr val="000000"/>
                </a:solidFill>
                <a:latin typeface="Poppins"/>
                <a:ea typeface="Poppins"/>
                <a:cs typeface="Poppins"/>
                <a:sym typeface="Poppins"/>
              </a:rPr>
              <a:t>, Fortune was responsible for the construction of a two–</a:t>
            </a:r>
            <a:r>
              <a:rPr lang="en-US" sz="1333" dirty="0" err="1">
                <a:solidFill>
                  <a:srgbClr val="000000"/>
                </a:solidFill>
                <a:latin typeface="Poppins"/>
                <a:ea typeface="Poppins"/>
                <a:cs typeface="Poppins"/>
                <a:sym typeface="Poppins"/>
              </a:rPr>
              <a:t>storey</a:t>
            </a:r>
            <a:r>
              <a:rPr lang="en-US" sz="1333" dirty="0">
                <a:solidFill>
                  <a:srgbClr val="000000"/>
                </a:solidFill>
                <a:latin typeface="Poppins"/>
                <a:ea typeface="Poppins"/>
                <a:cs typeface="Poppins"/>
                <a:sym typeface="Poppins"/>
              </a:rPr>
              <a:t> residential villa, including full architectural works, reinforced concrete structural elements, complete MEP installations (electrical, plumbing, HVAC), internal and external finishes, façade treatments, boundary walls, landscaping, and site utilities. The house is designed to provide functional family living spaces, optimized natural lighting, efficient circulation, and high-quality materials that meet modern residential standards from foundation to final handover.</a:t>
            </a:r>
          </a:p>
          <a:p>
            <a:pPr>
              <a:lnSpc>
                <a:spcPct val="150000"/>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50,000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r>
              <a:rPr lang="en-US" sz="1333" dirty="0">
                <a:solidFill>
                  <a:srgbClr val="000000"/>
                </a:solidFill>
                <a:latin typeface="Poppins"/>
                <a:ea typeface="Poppins"/>
                <a:cs typeface="Poppins"/>
                <a:sym typeface="Poppins"/>
              </a:rPr>
              <a:t>.</a:t>
            </a: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17</a:t>
            </a:r>
          </a:p>
        </p:txBody>
      </p:sp>
      <p:sp>
        <p:nvSpPr>
          <p:cNvPr id="21" name="AutoShape 21"/>
          <p:cNvSpPr/>
          <p:nvPr/>
        </p:nvSpPr>
        <p:spPr>
          <a:xfrm>
            <a:off x="0" y="6358268"/>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Tree>
    <p:extLst>
      <p:ext uri="{BB962C8B-B14F-4D97-AF65-F5344CB8AC3E}">
        <p14:creationId xmlns:p14="http://schemas.microsoft.com/office/powerpoint/2010/main" val="2250791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078216" y="1955194"/>
            <a:ext cx="4349053" cy="4372736"/>
          </a:xfrm>
          <a:prstGeom prst="rect">
            <a:avLst/>
          </a:prstGeom>
        </p:spPr>
        <p:txBody>
          <a:bodyPr wrap="square" lIns="0" tIns="0" rIns="0" bIns="0" rtlCol="0" anchor="t">
            <a:spAutoFit/>
          </a:bodyPr>
          <a:lstStyle/>
          <a:p>
            <a:pPr>
              <a:lnSpc>
                <a:spcPts val="1866"/>
              </a:lnSpc>
              <a:spcBef>
                <a:spcPct val="0"/>
              </a:spcBef>
            </a:pPr>
            <a:r>
              <a:rPr lang="en-US" sz="1333" b="1" u="sng" dirty="0" err="1">
                <a:solidFill>
                  <a:srgbClr val="000000"/>
                </a:solidFill>
                <a:latin typeface="Poppins"/>
                <a:ea typeface="Poppins"/>
                <a:cs typeface="Poppins"/>
                <a:sym typeface="Poppins"/>
              </a:rPr>
              <a:t>Mr.Imad</a:t>
            </a:r>
            <a:r>
              <a:rPr lang="en-US" sz="1333" b="1" u="sng" dirty="0">
                <a:solidFill>
                  <a:srgbClr val="000000"/>
                </a:solidFill>
                <a:latin typeface="Poppins"/>
                <a:ea typeface="Poppins"/>
                <a:cs typeface="Poppins"/>
                <a:sym typeface="Poppins"/>
              </a:rPr>
              <a:t> </a:t>
            </a:r>
            <a:r>
              <a:rPr lang="en-US" sz="1333" b="1" u="sng" dirty="0" err="1">
                <a:solidFill>
                  <a:srgbClr val="000000"/>
                </a:solidFill>
                <a:latin typeface="Poppins"/>
                <a:ea typeface="Poppins"/>
                <a:cs typeface="Poppins"/>
                <a:sym typeface="Poppins"/>
              </a:rPr>
              <a:t>Awad</a:t>
            </a:r>
            <a:r>
              <a:rPr lang="en-US" sz="1333" b="1" u="sng" dirty="0">
                <a:solidFill>
                  <a:srgbClr val="000000"/>
                </a:solidFill>
                <a:latin typeface="Poppins"/>
                <a:ea typeface="Poppins"/>
                <a:cs typeface="Poppins"/>
                <a:sym typeface="Poppins"/>
              </a:rPr>
              <a:t> </a:t>
            </a:r>
            <a:r>
              <a:rPr lang="en-US" sz="1333" b="1" u="sng" dirty="0" err="1">
                <a:solidFill>
                  <a:srgbClr val="000000"/>
                </a:solidFill>
                <a:latin typeface="Poppins"/>
                <a:ea typeface="Poppins"/>
                <a:cs typeface="Poppins"/>
                <a:sym typeface="Poppins"/>
              </a:rPr>
              <a:t>Alkareem</a:t>
            </a:r>
            <a:r>
              <a:rPr lang="en-US" sz="1333" b="1" u="sng" dirty="0">
                <a:solidFill>
                  <a:srgbClr val="000000"/>
                </a:solidFill>
                <a:latin typeface="Poppins"/>
                <a:ea typeface="Poppins"/>
                <a:cs typeface="Poppins"/>
                <a:sym typeface="Poppins"/>
              </a:rPr>
              <a:t> House</a:t>
            </a:r>
          </a:p>
          <a:p>
            <a:pPr>
              <a:lnSpc>
                <a:spcPts val="1866"/>
              </a:lnSpc>
              <a:spcBef>
                <a:spcPct val="0"/>
              </a:spcBef>
            </a:pPr>
            <a:r>
              <a:rPr lang="en-US" sz="1333" b="1" dirty="0">
                <a:solidFill>
                  <a:srgbClr val="000000"/>
                </a:solidFill>
                <a:latin typeface="Poppins"/>
                <a:ea typeface="Poppins"/>
                <a:cs typeface="Poppins"/>
                <a:sym typeface="Poppins"/>
              </a:rPr>
              <a:t>Location:  Khartoum /</a:t>
            </a:r>
            <a:r>
              <a:rPr lang="en-US" sz="1333" b="1" dirty="0" err="1">
                <a:solidFill>
                  <a:srgbClr val="000000"/>
                </a:solidFill>
                <a:latin typeface="Poppins"/>
                <a:ea typeface="Poppins"/>
                <a:cs typeface="Poppins"/>
                <a:sym typeface="Poppins"/>
              </a:rPr>
              <a:t>Omderman</a:t>
            </a:r>
            <a:r>
              <a:rPr lang="en-US" sz="1333" b="1" dirty="0">
                <a:solidFill>
                  <a:srgbClr val="000000"/>
                </a:solidFill>
                <a:latin typeface="Poppins"/>
                <a:ea typeface="Poppins"/>
                <a:cs typeface="Poppins"/>
                <a:sym typeface="Poppins"/>
              </a:rPr>
              <a:t>/</a:t>
            </a:r>
            <a:r>
              <a:rPr lang="en-US" sz="1333" b="1" dirty="0" err="1">
                <a:solidFill>
                  <a:srgbClr val="000000"/>
                </a:solidFill>
                <a:latin typeface="Poppins"/>
                <a:ea typeface="Poppins"/>
                <a:cs typeface="Poppins"/>
                <a:sym typeface="Poppins"/>
              </a:rPr>
              <a:t>Althawra</a:t>
            </a:r>
            <a:endParaRPr lang="en-US" sz="1333" b="1"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Company-Main Contractor</a:t>
            </a:r>
            <a:endParaRPr lang="en-US" sz="1333" b="1" dirty="0">
              <a:solidFill>
                <a:srgbClr val="000000"/>
              </a:solidFill>
              <a:latin typeface="Poppins"/>
              <a:ea typeface="Poppins"/>
              <a:cs typeface="Poppins"/>
              <a:sym typeface="Poppins"/>
            </a:endParaRPr>
          </a:p>
          <a:p>
            <a:pPr>
              <a:lnSpc>
                <a:spcPts val="1866"/>
              </a:lnSpc>
              <a:spcBef>
                <a:spcPct val="0"/>
              </a:spcBef>
            </a:pPr>
            <a:endParaRPr lang="en-US" sz="1333" b="1"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FORTUNE Scope of Work: </a:t>
            </a:r>
            <a:r>
              <a:rPr lang="en-US" sz="1333" dirty="0">
                <a:solidFill>
                  <a:srgbClr val="000000"/>
                </a:solidFill>
                <a:latin typeface="Poppins"/>
                <a:ea typeface="Poppins"/>
                <a:cs typeface="Poppins"/>
                <a:sym typeface="Poppins"/>
              </a:rPr>
              <a:t>As a subcontractor to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 Fortune was responsible for the</a:t>
            </a:r>
            <a:r>
              <a:rPr lang="en-US" sz="1333" b="1" dirty="0">
                <a:solidFill>
                  <a:srgbClr val="000000"/>
                </a:solidFill>
                <a:latin typeface="Poppins"/>
                <a:ea typeface="Poppins"/>
                <a:cs typeface="Poppins"/>
                <a:sym typeface="Poppins"/>
              </a:rPr>
              <a:t> </a:t>
            </a:r>
            <a:r>
              <a:rPr lang="en-US" sz="1333" dirty="0">
                <a:solidFill>
                  <a:srgbClr val="000000"/>
                </a:solidFill>
                <a:latin typeface="Poppins"/>
                <a:ea typeface="Poppins"/>
                <a:cs typeface="Poppins"/>
                <a:sym typeface="Poppins"/>
              </a:rPr>
              <a:t>construction of a two-</a:t>
            </a:r>
            <a:r>
              <a:rPr lang="en-US" sz="1333" dirty="0" err="1">
                <a:solidFill>
                  <a:srgbClr val="000000"/>
                </a:solidFill>
                <a:latin typeface="Poppins"/>
                <a:ea typeface="Poppins"/>
                <a:cs typeface="Poppins"/>
                <a:sym typeface="Poppins"/>
              </a:rPr>
              <a:t>storey</a:t>
            </a:r>
            <a:r>
              <a:rPr lang="en-US" sz="1333" dirty="0">
                <a:solidFill>
                  <a:srgbClr val="000000"/>
                </a:solidFill>
                <a:latin typeface="Poppins"/>
                <a:ea typeface="Poppins"/>
                <a:cs typeface="Poppins"/>
                <a:sym typeface="Poppins"/>
              </a:rPr>
              <a:t> residential house using a load-bearing wall structural system. The works include site preparation, masonry foundation construction, erection of structural load-bearing walls, installation of reinforced concrete slabs, and completion of all architectural finishes for both floors. </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30,000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r>
              <a:rPr lang="en-US" sz="1333" dirty="0">
                <a:solidFill>
                  <a:srgbClr val="000000"/>
                </a:solidFill>
                <a:latin typeface="Poppins"/>
                <a:ea typeface="Poppins"/>
                <a:cs typeface="Poppins"/>
                <a:sym typeface="Poppins"/>
              </a:rPr>
              <a:t>.</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18</a:t>
            </a:r>
          </a:p>
        </p:txBody>
      </p:sp>
      <p:sp>
        <p:nvSpPr>
          <p:cNvPr id="21" name="AutoShape 21"/>
          <p:cNvSpPr/>
          <p:nvPr/>
        </p:nvSpPr>
        <p:spPr>
          <a:xfrm>
            <a:off x="0" y="6285697"/>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9958583" y="5851111"/>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spTree>
    <p:extLst>
      <p:ext uri="{BB962C8B-B14F-4D97-AF65-F5344CB8AC3E}">
        <p14:creationId xmlns:p14="http://schemas.microsoft.com/office/powerpoint/2010/main" val="394839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89421" y="622300"/>
            <a:ext cx="5406579" cy="1186222"/>
          </a:xfrm>
          <a:prstGeom prst="rect">
            <a:avLst/>
          </a:prstGeom>
        </p:spPr>
        <p:txBody>
          <a:bodyPr lIns="0" tIns="0" rIns="0" bIns="0" rtlCol="0" anchor="t">
            <a:spAutoFit/>
          </a:bodyPr>
          <a:lstStyle/>
          <a:p>
            <a:pPr>
              <a:lnSpc>
                <a:spcPts val="4779"/>
              </a:lnSpc>
            </a:pPr>
            <a:r>
              <a:rPr lang="en-US" sz="3734" b="1" dirty="0">
                <a:solidFill>
                  <a:srgbClr val="1A1F71"/>
                </a:solidFill>
                <a:latin typeface="Poppins Bold"/>
                <a:ea typeface="Poppins Bold"/>
                <a:cs typeface="Poppins Bold"/>
                <a:sym typeface="Poppins Bold"/>
              </a:rPr>
              <a:t>OUR EXECUTED PROJECTS</a:t>
            </a:r>
          </a:p>
        </p:txBody>
      </p:sp>
      <p:sp>
        <p:nvSpPr>
          <p:cNvPr id="6" name="TextBox 6"/>
          <p:cNvSpPr txBox="1"/>
          <p:nvPr/>
        </p:nvSpPr>
        <p:spPr>
          <a:xfrm>
            <a:off x="2029249" y="1902932"/>
            <a:ext cx="4349053" cy="4616392"/>
          </a:xfrm>
          <a:prstGeom prst="rect">
            <a:avLst/>
          </a:prstGeom>
        </p:spPr>
        <p:txBody>
          <a:bodyPr wrap="square" lIns="0" tIns="0" rIns="0" bIns="0" rtlCol="0" anchor="t">
            <a:spAutoFit/>
          </a:bodyPr>
          <a:lstStyle/>
          <a:p>
            <a:pPr>
              <a:lnSpc>
                <a:spcPts val="1866"/>
              </a:lnSpc>
              <a:spcBef>
                <a:spcPct val="0"/>
              </a:spcBef>
            </a:pPr>
            <a:r>
              <a:rPr lang="en-US" sz="1333" b="1" dirty="0">
                <a:solidFill>
                  <a:srgbClr val="000000"/>
                </a:solidFill>
                <a:latin typeface="Poppins"/>
                <a:ea typeface="Poppins"/>
                <a:cs typeface="Poppins"/>
                <a:sym typeface="Poppins"/>
              </a:rPr>
              <a:t>Alhandsya Ready-Mix Concrete Plant Rehabilitation</a:t>
            </a:r>
          </a:p>
          <a:p>
            <a:pPr>
              <a:lnSpc>
                <a:spcPts val="1866"/>
              </a:lnSpc>
              <a:spcBef>
                <a:spcPct val="0"/>
              </a:spcBef>
            </a:pPr>
            <a:r>
              <a:rPr lang="en-US" sz="1333" b="1" dirty="0">
                <a:solidFill>
                  <a:srgbClr val="000000"/>
                </a:solidFill>
                <a:latin typeface="Poppins"/>
                <a:ea typeface="Poppins"/>
                <a:cs typeface="Poppins"/>
                <a:sym typeface="Poppins"/>
              </a:rPr>
              <a:t>Client: </a:t>
            </a:r>
            <a:r>
              <a:rPr lang="en-US" sz="1333" dirty="0" err="1">
                <a:solidFill>
                  <a:srgbClr val="000000"/>
                </a:solidFill>
                <a:latin typeface="Poppins"/>
                <a:ea typeface="Poppins"/>
                <a:cs typeface="Poppins"/>
                <a:sym typeface="Poppins"/>
              </a:rPr>
              <a:t>Alhadari</a:t>
            </a:r>
            <a:r>
              <a:rPr lang="en-US" sz="1333" dirty="0">
                <a:solidFill>
                  <a:srgbClr val="000000"/>
                </a:solidFill>
                <a:latin typeface="Poppins"/>
                <a:ea typeface="Poppins"/>
                <a:cs typeface="Poppins"/>
                <a:sym typeface="Poppins"/>
              </a:rPr>
              <a:t> Company-Main Contractor</a:t>
            </a:r>
            <a:endParaRPr lang="en-US" sz="1333" b="1" dirty="0">
              <a:solidFill>
                <a:srgbClr val="000000"/>
              </a:solidFill>
              <a:latin typeface="Poppins"/>
              <a:ea typeface="Poppins"/>
              <a:cs typeface="Poppins"/>
              <a:sym typeface="Poppins"/>
            </a:endParaRPr>
          </a:p>
          <a:p>
            <a:pPr>
              <a:lnSpc>
                <a:spcPts val="1866"/>
              </a:lnSpc>
              <a:spcBef>
                <a:spcPct val="0"/>
              </a:spcBef>
            </a:pPr>
            <a:endParaRPr lang="en-US" sz="1333" b="1" dirty="0">
              <a:solidFill>
                <a:srgbClr val="000000"/>
              </a:solidFill>
              <a:latin typeface="Poppins"/>
              <a:ea typeface="Poppins"/>
              <a:cs typeface="Poppins"/>
              <a:sym typeface="Poppins"/>
            </a:endParaRPr>
          </a:p>
          <a:p>
            <a:pPr algn="just">
              <a:lnSpc>
                <a:spcPts val="1866"/>
              </a:lnSpc>
              <a:spcBef>
                <a:spcPct val="0"/>
              </a:spcBef>
            </a:pPr>
            <a:r>
              <a:rPr lang="en-US" sz="1333" b="1" dirty="0">
                <a:solidFill>
                  <a:srgbClr val="000000"/>
                </a:solidFill>
                <a:latin typeface="Poppins"/>
                <a:ea typeface="Poppins"/>
                <a:cs typeface="Poppins"/>
                <a:sym typeface="Poppins"/>
              </a:rPr>
              <a:t>FORTUNE Scope of Work: </a:t>
            </a:r>
            <a:r>
              <a:rPr lang="en-US" sz="1333" dirty="0">
                <a:solidFill>
                  <a:srgbClr val="000000"/>
                </a:solidFill>
                <a:latin typeface="Poppins"/>
                <a:ea typeface="Poppins"/>
                <a:cs typeface="Poppins"/>
                <a:sym typeface="Poppins"/>
              </a:rPr>
              <a:t>As a subcontractor to </a:t>
            </a:r>
            <a:r>
              <a:rPr lang="en-US" sz="1333" b="1" dirty="0" err="1">
                <a:solidFill>
                  <a:srgbClr val="000000"/>
                </a:solidFill>
                <a:latin typeface="Poppins"/>
                <a:ea typeface="Poppins"/>
                <a:cs typeface="Poppins"/>
                <a:sym typeface="Poppins"/>
              </a:rPr>
              <a:t>Alhadari</a:t>
            </a:r>
            <a:r>
              <a:rPr lang="en-US" sz="1333" b="1" dirty="0">
                <a:solidFill>
                  <a:srgbClr val="000000"/>
                </a:solidFill>
                <a:latin typeface="Poppins"/>
                <a:ea typeface="Poppins"/>
                <a:cs typeface="Poppins"/>
                <a:sym typeface="Poppins"/>
              </a:rPr>
              <a:t> Company</a:t>
            </a:r>
            <a:r>
              <a:rPr lang="en-US" sz="1333" dirty="0">
                <a:solidFill>
                  <a:srgbClr val="000000"/>
                </a:solidFill>
                <a:latin typeface="Poppins"/>
                <a:ea typeface="Poppins"/>
                <a:cs typeface="Poppins"/>
                <a:sym typeface="Poppins"/>
              </a:rPr>
              <a:t>, Fortune was responsible for the rehabilitation and functional upgrade of Alhandsya Ready-Mix Concrete Plant, including the construction of a new washing bay, a vehicle lubrication and maintenance area, worker rest facilities, a fully equipped concrete testing laboratory, and new sanitary units. The works aim to enhance operational efficiency, improve service workflows, and provide compliant support facilities that meet industrial safety and quality standards.</a:t>
            </a:r>
          </a:p>
          <a:p>
            <a:pPr>
              <a:lnSpc>
                <a:spcPts val="1866"/>
              </a:lnSpc>
              <a:spcBef>
                <a:spcPct val="0"/>
              </a:spcBef>
            </a:pPr>
            <a:endParaRPr lang="en-US" sz="1333" dirty="0">
              <a:solidFill>
                <a:srgbClr val="000000"/>
              </a:solidFill>
              <a:latin typeface="Poppins"/>
              <a:ea typeface="Poppins"/>
              <a:cs typeface="Poppins"/>
              <a:sym typeface="Poppins"/>
            </a:endParaRPr>
          </a:p>
          <a:p>
            <a:pPr>
              <a:lnSpc>
                <a:spcPts val="1866"/>
              </a:lnSpc>
              <a:spcBef>
                <a:spcPct val="0"/>
              </a:spcBef>
            </a:pPr>
            <a:r>
              <a:rPr lang="en-US" sz="1333" b="1" dirty="0">
                <a:solidFill>
                  <a:srgbClr val="000000"/>
                </a:solidFill>
                <a:latin typeface="Poppins"/>
                <a:ea typeface="Poppins"/>
                <a:cs typeface="Poppins"/>
                <a:sym typeface="Poppins"/>
              </a:rPr>
              <a:t>Project Value : </a:t>
            </a:r>
            <a:r>
              <a:rPr lang="en-US" sz="1333" dirty="0">
                <a:solidFill>
                  <a:srgbClr val="000000"/>
                </a:solidFill>
                <a:latin typeface="Poppins"/>
                <a:ea typeface="Poppins"/>
                <a:cs typeface="Poppins"/>
                <a:sym typeface="Poppins"/>
              </a:rPr>
              <a:t>33,000 USD</a:t>
            </a:r>
          </a:p>
          <a:p>
            <a:pPr>
              <a:lnSpc>
                <a:spcPts val="1866"/>
              </a:lnSpc>
              <a:spcBef>
                <a:spcPct val="0"/>
              </a:spcBef>
            </a:pPr>
            <a:r>
              <a:rPr lang="en-US" sz="1333" b="1" dirty="0">
                <a:solidFill>
                  <a:srgbClr val="000000"/>
                </a:solidFill>
                <a:latin typeface="Poppins"/>
                <a:ea typeface="Poppins"/>
                <a:cs typeface="Poppins"/>
                <a:sym typeface="Poppins"/>
              </a:rPr>
              <a:t>Status: </a:t>
            </a:r>
            <a:r>
              <a:rPr lang="en-US" sz="1333" dirty="0">
                <a:solidFill>
                  <a:srgbClr val="000000"/>
                </a:solidFill>
                <a:highlight>
                  <a:srgbClr val="FFFF00"/>
                </a:highlight>
                <a:latin typeface="Poppins"/>
                <a:ea typeface="Poppins"/>
                <a:cs typeface="Poppins"/>
                <a:sym typeface="Poppins"/>
              </a:rPr>
              <a:t>Completed Nov 2025</a:t>
            </a:r>
            <a:r>
              <a:rPr lang="en-US" sz="1333" dirty="0">
                <a:solidFill>
                  <a:srgbClr val="000000"/>
                </a:solidFill>
                <a:latin typeface="Poppins"/>
                <a:ea typeface="Poppins"/>
                <a:cs typeface="Poppins"/>
                <a:sym typeface="Poppins"/>
              </a:rPr>
              <a:t>.</a:t>
            </a:r>
          </a:p>
          <a:p>
            <a:pPr>
              <a:lnSpc>
                <a:spcPts val="1866"/>
              </a:lnSpc>
              <a:spcBef>
                <a:spcPct val="0"/>
              </a:spcBef>
            </a:pPr>
            <a:endParaRPr lang="en-US" sz="1333" dirty="0">
              <a:solidFill>
                <a:srgbClr val="000000"/>
              </a:solidFill>
              <a:latin typeface="Poppins"/>
              <a:ea typeface="Poppins"/>
              <a:cs typeface="Poppins"/>
              <a:sym typeface="Poppins"/>
            </a:endParaRPr>
          </a:p>
        </p:txBody>
      </p:sp>
      <p:grpSp>
        <p:nvGrpSpPr>
          <p:cNvPr id="7" name="Group 7"/>
          <p:cNvGrpSpPr/>
          <p:nvPr/>
        </p:nvGrpSpPr>
        <p:grpSpPr>
          <a:xfrm>
            <a:off x="837157" y="2348553"/>
            <a:ext cx="929515" cy="92951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9" name="TextBox 9"/>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689422" y="2200818"/>
            <a:ext cx="1224985" cy="122498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A1F71">
                <a:alpha val="46667"/>
              </a:srgbClr>
            </a:solidFill>
          </p:spPr>
        </p:sp>
        <p:sp>
          <p:nvSpPr>
            <p:cNvPr id="12" name="TextBox 12"/>
            <p:cNvSpPr txBox="1"/>
            <p:nvPr/>
          </p:nvSpPr>
          <p:spPr>
            <a:xfrm>
              <a:off x="76200" y="19050"/>
              <a:ext cx="660400" cy="717550"/>
            </a:xfrm>
            <a:prstGeom prst="rect">
              <a:avLst/>
            </a:prstGeom>
          </p:spPr>
          <p:txBody>
            <a:bodyPr lIns="33867" tIns="33867" rIns="33867" bIns="33867" rtlCol="0" anchor="ctr"/>
            <a:lstStyle/>
            <a:p>
              <a:pPr algn="ctr">
                <a:lnSpc>
                  <a:spcPts val="1773"/>
                </a:lnSpc>
              </a:pPr>
              <a:endParaRPr sz="1200"/>
            </a:p>
          </p:txBody>
        </p:sp>
      </p:grpSp>
      <p:sp>
        <p:nvSpPr>
          <p:cNvPr id="13" name="TextBox 13"/>
          <p:cNvSpPr txBox="1"/>
          <p:nvPr/>
        </p:nvSpPr>
        <p:spPr>
          <a:xfrm>
            <a:off x="893594" y="2566719"/>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19</a:t>
            </a:r>
          </a:p>
        </p:txBody>
      </p:sp>
      <p:sp>
        <p:nvSpPr>
          <p:cNvPr id="21" name="AutoShape 21"/>
          <p:cNvSpPr/>
          <p:nvPr/>
        </p:nvSpPr>
        <p:spPr>
          <a:xfrm>
            <a:off x="0" y="6430839"/>
            <a:ext cx="5764733" cy="0"/>
          </a:xfrm>
          <a:prstGeom prst="line">
            <a:avLst/>
          </a:prstGeom>
          <a:ln w="38100" cap="flat">
            <a:solidFill>
              <a:srgbClr val="D6AA38"/>
            </a:solidFill>
            <a:prstDash val="solid"/>
            <a:headEnd type="none" w="sm" len="sm"/>
            <a:tailEnd type="none" w="sm" len="sm"/>
          </a:ln>
        </p:spPr>
      </p:sp>
      <p:sp>
        <p:nvSpPr>
          <p:cNvPr id="22" name="TextBox 22"/>
          <p:cNvSpPr txBox="1"/>
          <p:nvPr/>
        </p:nvSpPr>
        <p:spPr>
          <a:xfrm>
            <a:off x="889973" y="4755038"/>
            <a:ext cx="816640" cy="373885"/>
          </a:xfrm>
          <a:prstGeom prst="rect">
            <a:avLst/>
          </a:prstGeom>
        </p:spPr>
        <p:txBody>
          <a:bodyPr lIns="0" tIns="0" rIns="0" bIns="0" rtlCol="0" anchor="t">
            <a:spAutoFit/>
          </a:bodyPr>
          <a:lstStyle/>
          <a:p>
            <a:pPr algn="ctr">
              <a:lnSpc>
                <a:spcPts val="3173"/>
              </a:lnSpc>
              <a:spcBef>
                <a:spcPct val="0"/>
              </a:spcBef>
            </a:pPr>
            <a:r>
              <a:rPr lang="en-US" sz="2266" b="1" dirty="0">
                <a:solidFill>
                  <a:srgbClr val="FFFFFF"/>
                </a:solidFill>
                <a:latin typeface="Poppins Bold"/>
                <a:ea typeface="Poppins Bold"/>
                <a:cs typeface="Poppins Bold"/>
                <a:sym typeface="Poppins Bold"/>
              </a:rPr>
              <a:t>2</a:t>
            </a:r>
          </a:p>
        </p:txBody>
      </p:sp>
      <p:sp>
        <p:nvSpPr>
          <p:cNvPr id="23" name="Rectangle 22"/>
          <p:cNvSpPr/>
          <p:nvPr/>
        </p:nvSpPr>
        <p:spPr>
          <a:xfrm>
            <a:off x="10176297" y="6120498"/>
            <a:ext cx="1464312" cy="310341"/>
          </a:xfrm>
          <a:prstGeom prst="rect">
            <a:avLst/>
          </a:prstGeom>
        </p:spPr>
        <p:txBody>
          <a:bodyPr wrap="none">
            <a:spAutoFit/>
          </a:bodyPr>
          <a:lstStyle/>
          <a:p>
            <a:pPr algn="ctr">
              <a:lnSpc>
                <a:spcPts val="1680"/>
              </a:lnSpc>
              <a:spcBef>
                <a:spcPct val="0"/>
              </a:spcBef>
            </a:pPr>
            <a:r>
              <a:rPr lang="en-US" sz="1200" spc="600" dirty="0">
                <a:solidFill>
                  <a:srgbClr val="000000"/>
                </a:solidFill>
                <a:latin typeface="Poppins"/>
                <a:ea typeface="Poppins"/>
                <a:cs typeface="Poppins"/>
                <a:sym typeface="Poppins"/>
              </a:rPr>
              <a:t>FORTUNE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6153" y="408003"/>
            <a:ext cx="3195847" cy="321011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6153" y="3671413"/>
            <a:ext cx="3195847" cy="2449085"/>
          </a:xfrm>
          <a:prstGeom prst="rect">
            <a:avLst/>
          </a:prstGeom>
        </p:spPr>
      </p:pic>
    </p:spTree>
    <p:extLst>
      <p:ext uri="{BB962C8B-B14F-4D97-AF65-F5344CB8AC3E}">
        <p14:creationId xmlns:p14="http://schemas.microsoft.com/office/powerpoint/2010/main" val="2635598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1"/>
          <p:cNvSpPr/>
          <p:nvPr/>
        </p:nvSpPr>
        <p:spPr>
          <a:xfrm>
            <a:off x="0" y="6430839"/>
            <a:ext cx="5764733" cy="0"/>
          </a:xfrm>
          <a:prstGeom prst="line">
            <a:avLst/>
          </a:prstGeom>
          <a:ln w="38100" cap="flat">
            <a:solidFill>
              <a:srgbClr val="D6AA38"/>
            </a:solidFill>
            <a:prstDash val="solid"/>
            <a:headEnd type="none" w="sm" len="sm"/>
            <a:tailEnd type="none" w="sm" len="sm"/>
          </a:ln>
        </p:spPr>
      </p:sp>
      <p:grpSp>
        <p:nvGrpSpPr>
          <p:cNvPr id="6" name="Group 2"/>
          <p:cNvGrpSpPr/>
          <p:nvPr/>
        </p:nvGrpSpPr>
        <p:grpSpPr>
          <a:xfrm>
            <a:off x="-316836" y="-2069136"/>
            <a:ext cx="6048000" cy="9180000"/>
            <a:chOff x="0" y="0"/>
            <a:chExt cx="1913890" cy="2905012"/>
          </a:xfrm>
        </p:grpSpPr>
        <p:sp>
          <p:nvSpPr>
            <p:cNvPr id="7" name="Freeform 3"/>
            <p:cNvSpPr/>
            <p:nvPr/>
          </p:nvSpPr>
          <p:spPr>
            <a:xfrm>
              <a:off x="0" y="0"/>
              <a:ext cx="1913890" cy="2905012"/>
            </a:xfrm>
            <a:custGeom>
              <a:avLst/>
              <a:gdLst/>
              <a:ahLst/>
              <a:cxnLst/>
              <a:rect l="l" t="t" r="r" b="b"/>
              <a:pathLst>
                <a:path w="1913890" h="2905012">
                  <a:moveTo>
                    <a:pt x="0" y="0"/>
                  </a:moveTo>
                  <a:lnTo>
                    <a:pt x="1913890" y="0"/>
                  </a:lnTo>
                  <a:lnTo>
                    <a:pt x="1913890" y="2905012"/>
                  </a:lnTo>
                  <a:lnTo>
                    <a:pt x="0" y="2905012"/>
                  </a:lnTo>
                  <a:close/>
                </a:path>
              </a:pathLst>
            </a:custGeom>
            <a:solidFill>
              <a:srgbClr val="E9E9E9">
                <a:alpha val="29804"/>
              </a:srgbClr>
            </a:solidFill>
          </p:spPr>
        </p:sp>
      </p:grpSp>
      <p:sp>
        <p:nvSpPr>
          <p:cNvPr id="12" name="AutoShape 8"/>
          <p:cNvSpPr/>
          <p:nvPr/>
        </p:nvSpPr>
        <p:spPr>
          <a:xfrm rot="-10799999">
            <a:off x="-2896402" y="399240"/>
            <a:ext cx="1760231" cy="0"/>
          </a:xfrm>
          <a:prstGeom prst="line">
            <a:avLst/>
          </a:prstGeom>
          <a:ln w="9525" cap="flat">
            <a:solidFill>
              <a:srgbClr val="42C2FF"/>
            </a:solidFill>
            <a:prstDash val="solid"/>
            <a:headEnd type="none" w="sm" len="sm"/>
            <a:tailEnd type="none" w="sm" len="sm"/>
          </a:ln>
        </p:spPr>
      </p:sp>
      <p:sp>
        <p:nvSpPr>
          <p:cNvPr id="15" name="TextBox 11"/>
          <p:cNvSpPr txBox="1"/>
          <p:nvPr/>
        </p:nvSpPr>
        <p:spPr>
          <a:xfrm>
            <a:off x="784171" y="216840"/>
            <a:ext cx="10824618" cy="973280"/>
          </a:xfrm>
          <a:prstGeom prst="rect">
            <a:avLst/>
          </a:prstGeom>
        </p:spPr>
        <p:txBody>
          <a:bodyPr wrap="square" lIns="0" tIns="0" rIns="0" bIns="0" rtlCol="0" anchor="t">
            <a:spAutoFit/>
          </a:bodyPr>
          <a:lstStyle/>
          <a:p>
            <a:pPr algn="l">
              <a:lnSpc>
                <a:spcPts val="8959"/>
              </a:lnSpc>
            </a:pPr>
            <a:r>
              <a:rPr lang="en-US" sz="3200" dirty="0">
                <a:solidFill>
                  <a:srgbClr val="2E2E2E"/>
                </a:solidFill>
                <a:latin typeface="Anton"/>
                <a:ea typeface="Anton"/>
                <a:cs typeface="Anton"/>
                <a:sym typeface="Anton"/>
              </a:rPr>
              <a:t>E-Learning Platform</a:t>
            </a:r>
          </a:p>
        </p:txBody>
      </p:sp>
      <p:grpSp>
        <p:nvGrpSpPr>
          <p:cNvPr id="16" name="Group 12"/>
          <p:cNvGrpSpPr/>
          <p:nvPr/>
        </p:nvGrpSpPr>
        <p:grpSpPr>
          <a:xfrm>
            <a:off x="-2140402" y="-4641759"/>
            <a:ext cx="2259174" cy="1296207"/>
            <a:chOff x="0" y="0"/>
            <a:chExt cx="2631179" cy="1509646"/>
          </a:xfrm>
        </p:grpSpPr>
        <p:sp>
          <p:nvSpPr>
            <p:cNvPr id="17" name="Freeform 13"/>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42C2FF"/>
            </a:solidFill>
          </p:spPr>
        </p:sp>
      </p:grpSp>
      <p:grpSp>
        <p:nvGrpSpPr>
          <p:cNvPr id="22" name="Group 18"/>
          <p:cNvGrpSpPr/>
          <p:nvPr/>
        </p:nvGrpSpPr>
        <p:grpSpPr>
          <a:xfrm>
            <a:off x="-2140402" y="-5937966"/>
            <a:ext cx="2259174" cy="1296207"/>
            <a:chOff x="0" y="0"/>
            <a:chExt cx="2631179" cy="1509646"/>
          </a:xfrm>
        </p:grpSpPr>
        <p:sp>
          <p:nvSpPr>
            <p:cNvPr id="23" name="Freeform 19"/>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20578B"/>
            </a:solidFill>
          </p:spPr>
        </p:sp>
      </p:grpSp>
      <p:sp>
        <p:nvSpPr>
          <p:cNvPr id="24" name="TextBox 21"/>
          <p:cNvSpPr txBox="1"/>
          <p:nvPr/>
        </p:nvSpPr>
        <p:spPr>
          <a:xfrm>
            <a:off x="-1967178" y="-5528486"/>
            <a:ext cx="1534877" cy="123111"/>
          </a:xfrm>
          <a:prstGeom prst="rect">
            <a:avLst/>
          </a:prstGeom>
        </p:spPr>
        <p:txBody>
          <a:bodyPr lIns="0" tIns="0" rIns="0" bIns="0" rtlCol="0" anchor="t">
            <a:spAutoFit/>
          </a:bodyPr>
          <a:lstStyle/>
          <a:p>
            <a:r>
              <a:rPr lang="en-US" sz="800" dirty="0">
                <a:solidFill>
                  <a:srgbClr val="FFFFFF"/>
                </a:solidFill>
                <a:latin typeface="Poppins"/>
                <a:ea typeface="Poppins"/>
                <a:cs typeface="Poppins"/>
              </a:rPr>
              <a:t>   </a:t>
            </a:r>
            <a:r>
              <a:rPr lang="en-US" sz="800" dirty="0" err="1">
                <a:solidFill>
                  <a:srgbClr val="FFFFFF"/>
                </a:solidFill>
                <a:latin typeface="Poppins"/>
                <a:ea typeface="Poppins"/>
                <a:cs typeface="Poppins"/>
              </a:rPr>
              <a:t>ALi</a:t>
            </a:r>
            <a:r>
              <a:rPr lang="en-US" sz="800" dirty="0">
                <a:solidFill>
                  <a:srgbClr val="FFFFFF"/>
                </a:solidFill>
                <a:latin typeface="Poppins"/>
                <a:ea typeface="Poppins"/>
                <a:cs typeface="Poppins"/>
              </a:rPr>
              <a:t> OTHAIM TRAIN </a:t>
            </a:r>
          </a:p>
        </p:txBody>
      </p:sp>
      <p:sp>
        <p:nvSpPr>
          <p:cNvPr id="25" name="TextBox 22"/>
          <p:cNvSpPr txBox="1"/>
          <p:nvPr/>
        </p:nvSpPr>
        <p:spPr>
          <a:xfrm>
            <a:off x="-1932164" y="-3203059"/>
            <a:ext cx="1002425" cy="198581"/>
          </a:xfrm>
          <a:prstGeom prst="rect">
            <a:avLst/>
          </a:prstGeom>
        </p:spPr>
        <p:txBody>
          <a:bodyPr lIns="0" tIns="0" rIns="0" bIns="0" rtlCol="0" anchor="t">
            <a:spAutoFit/>
          </a:bodyPr>
          <a:lstStyle/>
          <a:p>
            <a:pPr algn="l">
              <a:lnSpc>
                <a:spcPts val="1679"/>
              </a:lnSpc>
            </a:pPr>
            <a:r>
              <a:rPr lang="en-US" sz="1200" b="1" u="sng" dirty="0">
                <a:latin typeface="Poppins Bold"/>
                <a:ea typeface="Poppins Bold"/>
                <a:cs typeface="Poppins Bold"/>
                <a:sym typeface="Poppins Bold"/>
              </a:rPr>
              <a:t>Construction</a:t>
            </a:r>
            <a:r>
              <a:rPr lang="en-US" sz="1200" b="1" dirty="0">
                <a:latin typeface="Poppins Bold"/>
                <a:ea typeface="Poppins Bold"/>
                <a:cs typeface="Poppins Bold"/>
                <a:sym typeface="Poppins Bold"/>
              </a:rPr>
              <a:t> </a:t>
            </a:r>
          </a:p>
        </p:txBody>
      </p:sp>
      <p:sp>
        <p:nvSpPr>
          <p:cNvPr id="26" name="TextBox 23"/>
          <p:cNvSpPr txBox="1"/>
          <p:nvPr/>
        </p:nvSpPr>
        <p:spPr>
          <a:xfrm>
            <a:off x="-1990351" y="-2936073"/>
            <a:ext cx="1558050" cy="270202"/>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err="1">
                <a:solidFill>
                  <a:srgbClr val="000000"/>
                </a:solidFill>
                <a:latin typeface="Poppins"/>
                <a:ea typeface="Poppins"/>
                <a:cs typeface="Poppins"/>
                <a:sym typeface="Poppins"/>
              </a:rPr>
              <a:t>Dr.Khalid</a:t>
            </a:r>
            <a:r>
              <a:rPr lang="en-US" sz="800" b="1" dirty="0">
                <a:solidFill>
                  <a:srgbClr val="000000"/>
                </a:solidFill>
                <a:latin typeface="Poppins"/>
                <a:ea typeface="Poppins"/>
                <a:cs typeface="Poppins"/>
                <a:sym typeface="Poppins"/>
              </a:rPr>
              <a:t> Ahmed Multi Story Building</a:t>
            </a:r>
          </a:p>
        </p:txBody>
      </p:sp>
      <p:sp>
        <p:nvSpPr>
          <p:cNvPr id="27" name="TextBox 24"/>
          <p:cNvSpPr txBox="1"/>
          <p:nvPr/>
        </p:nvSpPr>
        <p:spPr>
          <a:xfrm>
            <a:off x="-1908149" y="-4504365"/>
            <a:ext cx="1628209" cy="217817"/>
          </a:xfrm>
          <a:prstGeom prst="rect">
            <a:avLst/>
          </a:prstGeom>
        </p:spPr>
        <p:txBody>
          <a:bodyPr wrap="square" lIns="0" tIns="0" rIns="0" bIns="0" rtlCol="0" anchor="t">
            <a:spAutoFit/>
          </a:bodyPr>
          <a:lstStyle/>
          <a:p>
            <a:pPr>
              <a:lnSpc>
                <a:spcPts val="1866"/>
              </a:lnSpc>
              <a:spcBef>
                <a:spcPct val="0"/>
              </a:spcBef>
            </a:pPr>
            <a:r>
              <a:rPr lang="en-US" sz="1200" b="1" u="sng" dirty="0">
                <a:solidFill>
                  <a:srgbClr val="FFFFFF"/>
                </a:solidFill>
                <a:latin typeface="Poppins Bold"/>
                <a:ea typeface="Poppins Bold"/>
                <a:cs typeface="Poppins Bold"/>
                <a:sym typeface="Poppins"/>
              </a:rPr>
              <a:t>REHABILITATION</a:t>
            </a:r>
          </a:p>
        </p:txBody>
      </p:sp>
      <p:sp>
        <p:nvSpPr>
          <p:cNvPr id="28" name="TextBox 25"/>
          <p:cNvSpPr txBox="1"/>
          <p:nvPr/>
        </p:nvSpPr>
        <p:spPr>
          <a:xfrm>
            <a:off x="-1967178" y="-4232280"/>
            <a:ext cx="1534877" cy="129138"/>
          </a:xfrm>
          <a:prstGeom prst="rect">
            <a:avLst/>
          </a:prstGeom>
        </p:spPr>
        <p:txBody>
          <a:bodyPr lIns="0" tIns="0" rIns="0" bIns="0" rtlCol="0" anchor="t">
            <a:spAutoFit/>
          </a:bodyPr>
          <a:lstStyle/>
          <a:p>
            <a:pPr marL="86361" lvl="1">
              <a:lnSpc>
                <a:spcPts val="1120"/>
              </a:lnSpc>
            </a:pPr>
            <a:r>
              <a:rPr lang="en-US" sz="800" b="1" dirty="0">
                <a:solidFill>
                  <a:srgbClr val="FFFFFF"/>
                </a:solidFill>
                <a:latin typeface="Poppins Bold"/>
                <a:ea typeface="Poppins Bold"/>
                <a:cs typeface="Poppins Bold"/>
                <a:sym typeface="Poppins"/>
              </a:rPr>
              <a:t>  ASIA HOSPITAL </a:t>
            </a:r>
          </a:p>
        </p:txBody>
      </p:sp>
      <p:sp>
        <p:nvSpPr>
          <p:cNvPr id="29" name="TextBox 26"/>
          <p:cNvSpPr txBox="1"/>
          <p:nvPr/>
        </p:nvSpPr>
        <p:spPr>
          <a:xfrm>
            <a:off x="-1869401" y="-1906853"/>
            <a:ext cx="1458956" cy="217817"/>
          </a:xfrm>
          <a:prstGeom prst="rect">
            <a:avLst/>
          </a:prstGeom>
        </p:spPr>
        <p:txBody>
          <a:bodyPr wrap="square" lIns="0" tIns="0" rIns="0" bIns="0" rtlCol="0" anchor="t">
            <a:spAutoFit/>
          </a:bodyPr>
          <a:lstStyle/>
          <a:p>
            <a:pPr>
              <a:lnSpc>
                <a:spcPts val="1866"/>
              </a:lnSpc>
              <a:spcBef>
                <a:spcPct val="0"/>
              </a:spcBef>
            </a:pPr>
            <a:r>
              <a:rPr lang="en-US" sz="1200" b="1" u="sng" dirty="0">
                <a:latin typeface="Poppins Bold"/>
                <a:ea typeface="Poppins Bold"/>
                <a:cs typeface="Poppins Bold"/>
                <a:sym typeface="Poppins"/>
              </a:rPr>
              <a:t>DESIGN REVIEW</a:t>
            </a:r>
          </a:p>
        </p:txBody>
      </p:sp>
      <p:sp>
        <p:nvSpPr>
          <p:cNvPr id="30" name="TextBox 27"/>
          <p:cNvSpPr txBox="1"/>
          <p:nvPr/>
        </p:nvSpPr>
        <p:spPr>
          <a:xfrm>
            <a:off x="-1905663" y="-1578459"/>
            <a:ext cx="1652224" cy="282129"/>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a:solidFill>
                  <a:srgbClr val="000000"/>
                </a:solidFill>
                <a:latin typeface="Poppins"/>
                <a:ea typeface="Poppins"/>
                <a:cs typeface="Poppins"/>
                <a:sym typeface="Poppins"/>
              </a:rPr>
              <a:t>ALRAGHI TILAL TWOERS</a:t>
            </a:r>
          </a:p>
          <a:p>
            <a:pPr marL="172721" lvl="1" indent="-86360">
              <a:lnSpc>
                <a:spcPts val="1120"/>
              </a:lnSpc>
              <a:buFont typeface="Arial"/>
              <a:buChar char="•"/>
            </a:pPr>
            <a:endParaRPr lang="en-US" sz="800" dirty="0">
              <a:solidFill>
                <a:srgbClr val="2E2E2E"/>
              </a:solidFill>
              <a:latin typeface="Poppins"/>
              <a:ea typeface="Poppins"/>
              <a:cs typeface="Poppins"/>
              <a:sym typeface="Poppins"/>
            </a:endParaRPr>
          </a:p>
        </p:txBody>
      </p:sp>
      <p:sp>
        <p:nvSpPr>
          <p:cNvPr id="31" name="AutoShape 30"/>
          <p:cNvSpPr/>
          <p:nvPr/>
        </p:nvSpPr>
        <p:spPr>
          <a:xfrm>
            <a:off x="-1090828" y="-9538501"/>
            <a:ext cx="4233600" cy="0"/>
          </a:xfrm>
          <a:prstGeom prst="line">
            <a:avLst/>
          </a:prstGeom>
          <a:ln w="9525" cap="rnd">
            <a:solidFill>
              <a:srgbClr val="4FC0E8"/>
            </a:solidFill>
            <a:prstDash val="solid"/>
            <a:headEnd type="none" w="sm" len="sm"/>
            <a:tailEnd type="none" w="sm" len="sm"/>
          </a:ln>
        </p:spPr>
      </p:sp>
      <p:pic>
        <p:nvPicPr>
          <p:cNvPr id="32" name="Picture 31"/>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1371002"/>
            <a:ext cx="5570087" cy="5570087"/>
          </a:xfrm>
          <a:prstGeom prst="rect">
            <a:avLst/>
          </a:prstGeom>
        </p:spPr>
      </p:pic>
      <p:sp>
        <p:nvSpPr>
          <p:cNvPr id="33" name="AutoShape 10"/>
          <p:cNvSpPr/>
          <p:nvPr/>
        </p:nvSpPr>
        <p:spPr>
          <a:xfrm rot="5400000" flipV="1">
            <a:off x="-5584931" y="-8503705"/>
            <a:ext cx="1" cy="3924994"/>
          </a:xfrm>
          <a:prstGeom prst="line">
            <a:avLst/>
          </a:prstGeom>
          <a:ln w="38100" cap="flat">
            <a:solidFill>
              <a:srgbClr val="D6AA38"/>
            </a:solidFill>
            <a:prstDash val="solid"/>
            <a:headEnd type="none" w="sm" len="sm"/>
            <a:tailEnd type="none" w="sm" len="sm"/>
          </a:ln>
        </p:spPr>
      </p:sp>
      <p:sp>
        <p:nvSpPr>
          <p:cNvPr id="34" name="Rectangle 33"/>
          <p:cNvSpPr/>
          <p:nvPr/>
        </p:nvSpPr>
        <p:spPr>
          <a:xfrm>
            <a:off x="-2018005" y="-5801983"/>
            <a:ext cx="1143262" cy="290913"/>
          </a:xfrm>
          <a:prstGeom prst="rect">
            <a:avLst/>
          </a:prstGeom>
        </p:spPr>
        <p:txBody>
          <a:bodyPr wrap="none">
            <a:spAutoFit/>
          </a:bodyPr>
          <a:lstStyle/>
          <a:p>
            <a:pPr>
              <a:lnSpc>
                <a:spcPts val="1679"/>
              </a:lnSpc>
            </a:pPr>
            <a:r>
              <a:rPr lang="en-US" sz="1200" b="1" u="sng" dirty="0">
                <a:solidFill>
                  <a:srgbClr val="FFFFFF"/>
                </a:solidFill>
                <a:latin typeface="Poppins Bold"/>
                <a:ea typeface="Poppins Bold"/>
                <a:cs typeface="Poppins Bold"/>
              </a:rPr>
              <a:t>Construction</a:t>
            </a:r>
          </a:p>
        </p:txBody>
      </p:sp>
      <p:sp>
        <p:nvSpPr>
          <p:cNvPr id="35" name="Rectangle 34"/>
          <p:cNvSpPr/>
          <p:nvPr/>
        </p:nvSpPr>
        <p:spPr>
          <a:xfrm>
            <a:off x="-1913725" y="-4181103"/>
            <a:ext cx="1055097" cy="298415"/>
          </a:xfrm>
          <a:prstGeom prst="rect">
            <a:avLst/>
          </a:prstGeom>
        </p:spPr>
        <p:txBody>
          <a:bodyPr wrap="none">
            <a:spAutoFit/>
          </a:bodyPr>
          <a:lstStyle/>
          <a:p>
            <a:pPr>
              <a:lnSpc>
                <a:spcPts val="1866"/>
              </a:lnSpc>
              <a:spcBef>
                <a:spcPct val="0"/>
              </a:spcBef>
            </a:pPr>
            <a:r>
              <a:rPr lang="en-US" sz="800" b="1" dirty="0">
                <a:solidFill>
                  <a:srgbClr val="FFFFFF"/>
                </a:solidFill>
                <a:latin typeface="Poppins Bold"/>
                <a:ea typeface="Poppins Bold"/>
                <a:cs typeface="Poppins Bold"/>
                <a:sym typeface="Poppins"/>
              </a:rPr>
              <a:t>UNICEF Premises</a:t>
            </a:r>
          </a:p>
        </p:txBody>
      </p:sp>
      <p:sp>
        <p:nvSpPr>
          <p:cNvPr id="36" name="Rectangle 35"/>
          <p:cNvSpPr/>
          <p:nvPr/>
        </p:nvSpPr>
        <p:spPr>
          <a:xfrm>
            <a:off x="-1908149" y="-3956207"/>
            <a:ext cx="1326004" cy="215444"/>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Dr.Osman</a:t>
            </a:r>
            <a:r>
              <a:rPr lang="en-US" sz="800" b="1" dirty="0">
                <a:solidFill>
                  <a:srgbClr val="FFFFFF"/>
                </a:solidFill>
                <a:latin typeface="Poppins Bold"/>
                <a:ea typeface="Poppins Bold"/>
                <a:cs typeface="Poppins Bold"/>
                <a:sym typeface="Poppins"/>
              </a:rPr>
              <a:t> </a:t>
            </a:r>
            <a:r>
              <a:rPr lang="en-US" sz="800" b="1" dirty="0" err="1">
                <a:solidFill>
                  <a:srgbClr val="FFFFFF"/>
                </a:solidFill>
                <a:latin typeface="Poppins Bold"/>
                <a:ea typeface="Poppins Bold"/>
                <a:cs typeface="Poppins Bold"/>
                <a:sym typeface="Poppins"/>
              </a:rPr>
              <a:t>Shareef</a:t>
            </a:r>
            <a:r>
              <a:rPr lang="en-US" sz="800" b="1" dirty="0">
                <a:solidFill>
                  <a:srgbClr val="FFFFFF"/>
                </a:solidFill>
                <a:latin typeface="Poppins Bold"/>
                <a:ea typeface="Poppins Bold"/>
                <a:cs typeface="Poppins Bold"/>
                <a:sym typeface="Poppins"/>
              </a:rPr>
              <a:t> Villa</a:t>
            </a:r>
            <a:endParaRPr lang="en-US" sz="800" b="1" dirty="0">
              <a:solidFill>
                <a:srgbClr val="FFFFFF"/>
              </a:solidFill>
              <a:latin typeface="Poppins Bold"/>
              <a:ea typeface="Poppins Bold"/>
              <a:cs typeface="Poppins Bold"/>
            </a:endParaRPr>
          </a:p>
        </p:txBody>
      </p:sp>
      <p:sp>
        <p:nvSpPr>
          <p:cNvPr id="37" name="Rectangle 36"/>
          <p:cNvSpPr/>
          <p:nvPr/>
        </p:nvSpPr>
        <p:spPr>
          <a:xfrm>
            <a:off x="-1905663" y="-3861658"/>
            <a:ext cx="1701107" cy="335989"/>
          </a:xfrm>
          <a:prstGeom prst="rect">
            <a:avLst/>
          </a:prstGeom>
        </p:spPr>
        <p:txBody>
          <a:bodyPr wrap="none">
            <a:spAutoFit/>
          </a:bodyPr>
          <a:lstStyle/>
          <a:p>
            <a:pPr>
              <a:lnSpc>
                <a:spcPts val="1866"/>
              </a:lnSpc>
              <a:spcBef>
                <a:spcPct val="0"/>
              </a:spcBef>
            </a:pPr>
            <a:r>
              <a:rPr lang="en-US" sz="800" b="1" dirty="0" err="1">
                <a:solidFill>
                  <a:srgbClr val="FFFFFF"/>
                </a:solidFill>
                <a:latin typeface="Poppins Bold"/>
                <a:ea typeface="Poppins Bold"/>
                <a:cs typeface="Poppins Bold"/>
                <a:sym typeface="Poppins"/>
              </a:rPr>
              <a:t>Giad</a:t>
            </a:r>
            <a:r>
              <a:rPr lang="en-US" sz="800" b="1" dirty="0">
                <a:solidFill>
                  <a:srgbClr val="FFFFFF"/>
                </a:solidFill>
                <a:latin typeface="Poppins Bold"/>
                <a:ea typeface="Poppins Bold"/>
                <a:cs typeface="Poppins Bold"/>
                <a:sym typeface="Poppins"/>
              </a:rPr>
              <a:t> Automotive Paint Facility </a:t>
            </a:r>
          </a:p>
        </p:txBody>
      </p:sp>
      <p:sp>
        <p:nvSpPr>
          <p:cNvPr id="38" name="Rectangle 37"/>
          <p:cNvSpPr/>
          <p:nvPr/>
        </p:nvSpPr>
        <p:spPr>
          <a:xfrm>
            <a:off x="-1930481" y="-3750672"/>
            <a:ext cx="2111475" cy="369332"/>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Alhandsya</a:t>
            </a:r>
            <a:r>
              <a:rPr lang="en-US" sz="800" b="1" dirty="0">
                <a:solidFill>
                  <a:srgbClr val="FFFFFF"/>
                </a:solidFill>
                <a:latin typeface="Poppins Bold"/>
                <a:ea typeface="Poppins Bold"/>
                <a:cs typeface="Poppins Bold"/>
                <a:sym typeface="Poppins"/>
              </a:rPr>
              <a:t> Ready-Mix Concrete Plant</a:t>
            </a:r>
            <a:r>
              <a:rPr lang="en-US" b="1" dirty="0">
                <a:solidFill>
                  <a:srgbClr val="000000"/>
                </a:solidFill>
                <a:latin typeface="Poppins"/>
                <a:ea typeface="Poppins"/>
                <a:cs typeface="Poppins"/>
                <a:sym typeface="Poppins"/>
              </a:rPr>
              <a:t> </a:t>
            </a:r>
            <a:endParaRPr lang="en-US" dirty="0"/>
          </a:p>
        </p:txBody>
      </p:sp>
      <p:sp>
        <p:nvSpPr>
          <p:cNvPr id="4" name="TextBox 3">
            <a:extLst>
              <a:ext uri="{FF2B5EF4-FFF2-40B4-BE49-F238E27FC236}">
                <a16:creationId xmlns:a16="http://schemas.microsoft.com/office/drawing/2014/main" id="{E6E31941-E5EE-6A5B-3C0C-E0A8A4467AA9}"/>
              </a:ext>
            </a:extLst>
          </p:cNvPr>
          <p:cNvSpPr txBox="1"/>
          <p:nvPr/>
        </p:nvSpPr>
        <p:spPr>
          <a:xfrm>
            <a:off x="5886923" y="2524172"/>
            <a:ext cx="6212010" cy="2862322"/>
          </a:xfrm>
          <a:prstGeom prst="rect">
            <a:avLst/>
          </a:prstGeom>
          <a:noFill/>
        </p:spPr>
        <p:txBody>
          <a:bodyPr wrap="square">
            <a:spAutoFit/>
          </a:bodyPr>
          <a:lstStyle/>
          <a:p>
            <a:pPr algn="just"/>
            <a:r>
              <a:rPr lang="en-US" b="1" dirty="0"/>
              <a:t>Selfelearn</a:t>
            </a:r>
            <a:r>
              <a:rPr lang="en-US" dirty="0"/>
              <a:t> delivers accessible, expert-led online training in </a:t>
            </a:r>
            <a:r>
              <a:rPr lang="en-US" b="1" dirty="0"/>
              <a:t>Project Management, PMP, AI &amp; Data Analysis, HR, Business, and Engineering fields</a:t>
            </a:r>
            <a:r>
              <a:rPr lang="en-US" dirty="0"/>
              <a:t>. The platform empowers professionals through flexible, on-demand learning and practical skill-building programs.</a:t>
            </a:r>
          </a:p>
          <a:p>
            <a:pPr algn="just"/>
            <a:endParaRPr lang="en-US" dirty="0"/>
          </a:p>
          <a:p>
            <a:pPr algn="just"/>
            <a:r>
              <a:rPr lang="en-US" dirty="0"/>
              <a:t>Through Selfelearn, </a:t>
            </a:r>
            <a:r>
              <a:rPr lang="en-US" b="1" dirty="0"/>
              <a:t>Fortune PMX strengthens client capacity</a:t>
            </a:r>
            <a:r>
              <a:rPr lang="en-US" dirty="0"/>
              <a:t>, offering continuous support in </a:t>
            </a:r>
            <a:r>
              <a:rPr lang="en-US" b="1" dirty="0"/>
              <a:t>training, development, and team competency enhancement</a:t>
            </a:r>
            <a:r>
              <a:rPr lang="en-US" dirty="0"/>
              <a:t>, ensuring our partners always stay ahead in knowledge and performance.</a:t>
            </a:r>
          </a:p>
        </p:txBody>
      </p:sp>
      <p:pic>
        <p:nvPicPr>
          <p:cNvPr id="8" name="Picture 7">
            <a:extLst>
              <a:ext uri="{FF2B5EF4-FFF2-40B4-BE49-F238E27FC236}">
                <a16:creationId xmlns:a16="http://schemas.microsoft.com/office/drawing/2014/main" id="{CB9A140E-801C-B58A-C2CC-358E9D2C7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7807" y="216840"/>
            <a:ext cx="2207172" cy="2302675"/>
          </a:xfrm>
          <a:prstGeom prst="rect">
            <a:avLst/>
          </a:prstGeom>
        </p:spPr>
      </p:pic>
      <p:sp>
        <p:nvSpPr>
          <p:cNvPr id="9" name="TextBox 8">
            <a:extLst>
              <a:ext uri="{FF2B5EF4-FFF2-40B4-BE49-F238E27FC236}">
                <a16:creationId xmlns:a16="http://schemas.microsoft.com/office/drawing/2014/main" id="{A0535C99-73A2-F86E-6286-5FAD1172E26E}"/>
              </a:ext>
            </a:extLst>
          </p:cNvPr>
          <p:cNvSpPr txBox="1"/>
          <p:nvPr/>
        </p:nvSpPr>
        <p:spPr>
          <a:xfrm>
            <a:off x="6434562" y="5728817"/>
            <a:ext cx="1940275" cy="338554"/>
          </a:xfrm>
          <a:prstGeom prst="rect">
            <a:avLst/>
          </a:prstGeom>
          <a:noFill/>
        </p:spPr>
        <p:txBody>
          <a:bodyPr wrap="none" rtlCol="0">
            <a:spAutoFit/>
          </a:bodyPr>
          <a:lstStyle/>
          <a:p>
            <a:r>
              <a:rPr lang="en-US" sz="1600" b="1" dirty="0"/>
              <a:t>www.selfelearn.com</a:t>
            </a:r>
          </a:p>
        </p:txBody>
      </p:sp>
      <p:sp>
        <p:nvSpPr>
          <p:cNvPr id="10" name="TextBox 9">
            <a:extLst>
              <a:ext uri="{FF2B5EF4-FFF2-40B4-BE49-F238E27FC236}">
                <a16:creationId xmlns:a16="http://schemas.microsoft.com/office/drawing/2014/main" id="{8C85E0F3-4B91-C01D-4FEF-9887CD162024}"/>
              </a:ext>
            </a:extLst>
          </p:cNvPr>
          <p:cNvSpPr txBox="1"/>
          <p:nvPr/>
        </p:nvSpPr>
        <p:spPr>
          <a:xfrm>
            <a:off x="8817130" y="5722953"/>
            <a:ext cx="1221425" cy="338554"/>
          </a:xfrm>
          <a:prstGeom prst="rect">
            <a:avLst/>
          </a:prstGeom>
          <a:noFill/>
        </p:spPr>
        <p:txBody>
          <a:bodyPr wrap="none" rtlCol="0">
            <a:spAutoFit/>
          </a:bodyPr>
          <a:lstStyle/>
          <a:p>
            <a:r>
              <a:rPr lang="en-US" sz="1600" b="1" dirty="0"/>
              <a:t>@Selfelearn</a:t>
            </a:r>
          </a:p>
        </p:txBody>
      </p:sp>
      <p:pic>
        <p:nvPicPr>
          <p:cNvPr id="13" name="Picture 12">
            <a:extLst>
              <a:ext uri="{FF2B5EF4-FFF2-40B4-BE49-F238E27FC236}">
                <a16:creationId xmlns:a16="http://schemas.microsoft.com/office/drawing/2014/main" id="{82B84296-9DDA-F438-7201-1F0B0695ED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8104" y="5765459"/>
            <a:ext cx="330054" cy="296048"/>
          </a:xfrm>
          <a:prstGeom prst="rect">
            <a:avLst/>
          </a:prstGeom>
        </p:spPr>
      </p:pic>
      <p:pic>
        <p:nvPicPr>
          <p:cNvPr id="18" name="Picture 17">
            <a:extLst>
              <a:ext uri="{FF2B5EF4-FFF2-40B4-BE49-F238E27FC236}">
                <a16:creationId xmlns:a16="http://schemas.microsoft.com/office/drawing/2014/main" id="{4563F71A-19CF-7310-3D06-6F03B0D53A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2479" y="5746856"/>
            <a:ext cx="314651" cy="314651"/>
          </a:xfrm>
          <a:prstGeom prst="rect">
            <a:avLst/>
          </a:prstGeom>
        </p:spPr>
      </p:pic>
      <p:pic>
        <p:nvPicPr>
          <p:cNvPr id="20" name="Picture 19">
            <a:extLst>
              <a:ext uri="{FF2B5EF4-FFF2-40B4-BE49-F238E27FC236}">
                <a16:creationId xmlns:a16="http://schemas.microsoft.com/office/drawing/2014/main" id="{AC615421-4D49-3202-8F70-DE22290F95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13318" y="5767469"/>
            <a:ext cx="263260" cy="263260"/>
          </a:xfrm>
          <a:prstGeom prst="rect">
            <a:avLst/>
          </a:prstGeom>
        </p:spPr>
      </p:pic>
      <p:sp>
        <p:nvSpPr>
          <p:cNvPr id="21" name="TextBox 20">
            <a:extLst>
              <a:ext uri="{FF2B5EF4-FFF2-40B4-BE49-F238E27FC236}">
                <a16:creationId xmlns:a16="http://schemas.microsoft.com/office/drawing/2014/main" id="{1379A87A-A0E6-E226-C0F6-18FFFE55C31D}"/>
              </a:ext>
            </a:extLst>
          </p:cNvPr>
          <p:cNvSpPr txBox="1"/>
          <p:nvPr/>
        </p:nvSpPr>
        <p:spPr>
          <a:xfrm>
            <a:off x="10681671" y="5730501"/>
            <a:ext cx="1221425" cy="338554"/>
          </a:xfrm>
          <a:prstGeom prst="rect">
            <a:avLst/>
          </a:prstGeom>
          <a:noFill/>
        </p:spPr>
        <p:txBody>
          <a:bodyPr wrap="none" rtlCol="0">
            <a:spAutoFit/>
          </a:bodyPr>
          <a:lstStyle/>
          <a:p>
            <a:r>
              <a:rPr lang="en-US" sz="1600" b="1" dirty="0"/>
              <a:t>@Selfelearn</a:t>
            </a:r>
          </a:p>
        </p:txBody>
      </p:sp>
    </p:spTree>
    <p:extLst>
      <p:ext uri="{BB962C8B-B14F-4D97-AF65-F5344CB8AC3E}">
        <p14:creationId xmlns:p14="http://schemas.microsoft.com/office/powerpoint/2010/main" val="4218971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81F69-B2FC-CBB4-A3EC-76BD7CEC5B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9C4696-B8F6-79F2-522C-1C85D0CEFA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8031" y="690439"/>
            <a:ext cx="5574644" cy="5842000"/>
          </a:xfrm>
          <a:prstGeom prst="rect">
            <a:avLst/>
          </a:prstGeom>
        </p:spPr>
      </p:pic>
      <p:sp>
        <p:nvSpPr>
          <p:cNvPr id="3" name="AutoShape 21">
            <a:extLst>
              <a:ext uri="{FF2B5EF4-FFF2-40B4-BE49-F238E27FC236}">
                <a16:creationId xmlns:a16="http://schemas.microsoft.com/office/drawing/2014/main" id="{9072492E-F031-7EDC-CF34-962749243581}"/>
              </a:ext>
            </a:extLst>
          </p:cNvPr>
          <p:cNvSpPr/>
          <p:nvPr/>
        </p:nvSpPr>
        <p:spPr>
          <a:xfrm>
            <a:off x="0" y="6430839"/>
            <a:ext cx="5764733" cy="0"/>
          </a:xfrm>
          <a:prstGeom prst="line">
            <a:avLst/>
          </a:prstGeom>
          <a:ln w="38100" cap="flat">
            <a:solidFill>
              <a:srgbClr val="D6AA38"/>
            </a:solidFill>
            <a:prstDash val="solid"/>
            <a:headEnd type="none" w="sm" len="sm"/>
            <a:tailEnd type="none" w="sm" len="sm"/>
          </a:ln>
        </p:spPr>
      </p:sp>
      <p:grpSp>
        <p:nvGrpSpPr>
          <p:cNvPr id="6" name="Group 2">
            <a:extLst>
              <a:ext uri="{FF2B5EF4-FFF2-40B4-BE49-F238E27FC236}">
                <a16:creationId xmlns:a16="http://schemas.microsoft.com/office/drawing/2014/main" id="{496D0036-CC98-A698-6A34-FEDAEEC3996D}"/>
              </a:ext>
            </a:extLst>
          </p:cNvPr>
          <p:cNvGrpSpPr/>
          <p:nvPr/>
        </p:nvGrpSpPr>
        <p:grpSpPr>
          <a:xfrm>
            <a:off x="-316836" y="-2069136"/>
            <a:ext cx="6048000" cy="9180000"/>
            <a:chOff x="0" y="0"/>
            <a:chExt cx="1913890" cy="2905012"/>
          </a:xfrm>
        </p:grpSpPr>
        <p:sp>
          <p:nvSpPr>
            <p:cNvPr id="7" name="Freeform 3">
              <a:extLst>
                <a:ext uri="{FF2B5EF4-FFF2-40B4-BE49-F238E27FC236}">
                  <a16:creationId xmlns:a16="http://schemas.microsoft.com/office/drawing/2014/main" id="{2C9724A9-D750-9C22-968D-462917F28F3A}"/>
                </a:ext>
              </a:extLst>
            </p:cNvPr>
            <p:cNvSpPr/>
            <p:nvPr/>
          </p:nvSpPr>
          <p:spPr>
            <a:xfrm>
              <a:off x="0" y="0"/>
              <a:ext cx="1913890" cy="2905012"/>
            </a:xfrm>
            <a:custGeom>
              <a:avLst/>
              <a:gdLst/>
              <a:ahLst/>
              <a:cxnLst/>
              <a:rect l="l" t="t" r="r" b="b"/>
              <a:pathLst>
                <a:path w="1913890" h="2905012">
                  <a:moveTo>
                    <a:pt x="0" y="0"/>
                  </a:moveTo>
                  <a:lnTo>
                    <a:pt x="1913890" y="0"/>
                  </a:lnTo>
                  <a:lnTo>
                    <a:pt x="1913890" y="2905012"/>
                  </a:lnTo>
                  <a:lnTo>
                    <a:pt x="0" y="2905012"/>
                  </a:lnTo>
                  <a:close/>
                </a:path>
              </a:pathLst>
            </a:custGeom>
            <a:solidFill>
              <a:srgbClr val="E9E9E9">
                <a:alpha val="29804"/>
              </a:srgbClr>
            </a:solidFill>
          </p:spPr>
        </p:sp>
      </p:grpSp>
      <p:sp>
        <p:nvSpPr>
          <p:cNvPr id="12" name="AutoShape 8">
            <a:extLst>
              <a:ext uri="{FF2B5EF4-FFF2-40B4-BE49-F238E27FC236}">
                <a16:creationId xmlns:a16="http://schemas.microsoft.com/office/drawing/2014/main" id="{66C7453B-D47F-0737-3DB0-78DD9F1F4CAB}"/>
              </a:ext>
            </a:extLst>
          </p:cNvPr>
          <p:cNvSpPr/>
          <p:nvPr/>
        </p:nvSpPr>
        <p:spPr>
          <a:xfrm rot="-10799999">
            <a:off x="-2896402" y="399240"/>
            <a:ext cx="1760231" cy="0"/>
          </a:xfrm>
          <a:prstGeom prst="line">
            <a:avLst/>
          </a:prstGeom>
          <a:ln w="9525" cap="flat">
            <a:solidFill>
              <a:srgbClr val="42C2FF"/>
            </a:solidFill>
            <a:prstDash val="solid"/>
            <a:headEnd type="none" w="sm" len="sm"/>
            <a:tailEnd type="none" w="sm" len="sm"/>
          </a:ln>
        </p:spPr>
      </p:sp>
      <p:sp>
        <p:nvSpPr>
          <p:cNvPr id="15" name="TextBox 11">
            <a:extLst>
              <a:ext uri="{FF2B5EF4-FFF2-40B4-BE49-F238E27FC236}">
                <a16:creationId xmlns:a16="http://schemas.microsoft.com/office/drawing/2014/main" id="{1E8A7772-16A3-1F58-9B79-FA6F3128550F}"/>
              </a:ext>
            </a:extLst>
          </p:cNvPr>
          <p:cNvSpPr txBox="1"/>
          <p:nvPr/>
        </p:nvSpPr>
        <p:spPr>
          <a:xfrm>
            <a:off x="784171" y="216840"/>
            <a:ext cx="10824618" cy="1154162"/>
          </a:xfrm>
          <a:prstGeom prst="rect">
            <a:avLst/>
          </a:prstGeom>
        </p:spPr>
        <p:txBody>
          <a:bodyPr wrap="square" lIns="0" tIns="0" rIns="0" bIns="0" rtlCol="0" anchor="t">
            <a:spAutoFit/>
          </a:bodyPr>
          <a:lstStyle/>
          <a:p>
            <a:pPr algn="l">
              <a:lnSpc>
                <a:spcPts val="8959"/>
              </a:lnSpc>
            </a:pPr>
            <a:r>
              <a:rPr lang="en-US" sz="3200" dirty="0">
                <a:solidFill>
                  <a:srgbClr val="2E2E2E"/>
                </a:solidFill>
                <a:latin typeface="Anton"/>
                <a:ea typeface="Anton"/>
                <a:cs typeface="Anton"/>
                <a:sym typeface="Anton"/>
              </a:rPr>
              <a:t>Organizational chart </a:t>
            </a:r>
          </a:p>
        </p:txBody>
      </p:sp>
      <p:grpSp>
        <p:nvGrpSpPr>
          <p:cNvPr id="16" name="Group 12">
            <a:extLst>
              <a:ext uri="{FF2B5EF4-FFF2-40B4-BE49-F238E27FC236}">
                <a16:creationId xmlns:a16="http://schemas.microsoft.com/office/drawing/2014/main" id="{AD3DB2C5-60D8-C342-BB4B-76763B15A34D}"/>
              </a:ext>
            </a:extLst>
          </p:cNvPr>
          <p:cNvGrpSpPr/>
          <p:nvPr/>
        </p:nvGrpSpPr>
        <p:grpSpPr>
          <a:xfrm>
            <a:off x="-2140402" y="-4641759"/>
            <a:ext cx="2259174" cy="1296207"/>
            <a:chOff x="0" y="0"/>
            <a:chExt cx="2631179" cy="1509646"/>
          </a:xfrm>
        </p:grpSpPr>
        <p:sp>
          <p:nvSpPr>
            <p:cNvPr id="17" name="Freeform 13">
              <a:extLst>
                <a:ext uri="{FF2B5EF4-FFF2-40B4-BE49-F238E27FC236}">
                  <a16:creationId xmlns:a16="http://schemas.microsoft.com/office/drawing/2014/main" id="{2C1272DF-5CC3-553E-74BE-6838EB237A96}"/>
                </a:ext>
              </a:extLst>
            </p:cNvPr>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42C2FF"/>
            </a:solidFill>
          </p:spPr>
        </p:sp>
      </p:grpSp>
      <p:grpSp>
        <p:nvGrpSpPr>
          <p:cNvPr id="22" name="Group 18">
            <a:extLst>
              <a:ext uri="{FF2B5EF4-FFF2-40B4-BE49-F238E27FC236}">
                <a16:creationId xmlns:a16="http://schemas.microsoft.com/office/drawing/2014/main" id="{6EAE91CC-3C91-97B3-7A1A-D74A623B2E4D}"/>
              </a:ext>
            </a:extLst>
          </p:cNvPr>
          <p:cNvGrpSpPr/>
          <p:nvPr/>
        </p:nvGrpSpPr>
        <p:grpSpPr>
          <a:xfrm>
            <a:off x="-2140402" y="-5937966"/>
            <a:ext cx="2259174" cy="1296207"/>
            <a:chOff x="0" y="0"/>
            <a:chExt cx="2631179" cy="1509646"/>
          </a:xfrm>
        </p:grpSpPr>
        <p:sp>
          <p:nvSpPr>
            <p:cNvPr id="23" name="Freeform 19">
              <a:extLst>
                <a:ext uri="{FF2B5EF4-FFF2-40B4-BE49-F238E27FC236}">
                  <a16:creationId xmlns:a16="http://schemas.microsoft.com/office/drawing/2014/main" id="{FA8A688F-6696-EC9C-48F7-64A0F55A45CE}"/>
                </a:ext>
              </a:extLst>
            </p:cNvPr>
            <p:cNvSpPr/>
            <p:nvPr/>
          </p:nvSpPr>
          <p:spPr>
            <a:xfrm>
              <a:off x="0" y="0"/>
              <a:ext cx="2631179" cy="1509646"/>
            </a:xfrm>
            <a:custGeom>
              <a:avLst/>
              <a:gdLst/>
              <a:ahLst/>
              <a:cxnLst/>
              <a:rect l="l" t="t" r="r" b="b"/>
              <a:pathLst>
                <a:path w="2631179" h="1509646">
                  <a:moveTo>
                    <a:pt x="0" y="0"/>
                  </a:moveTo>
                  <a:lnTo>
                    <a:pt x="2631179" y="0"/>
                  </a:lnTo>
                  <a:lnTo>
                    <a:pt x="2631179" y="1509646"/>
                  </a:lnTo>
                  <a:lnTo>
                    <a:pt x="0" y="1509646"/>
                  </a:lnTo>
                  <a:close/>
                </a:path>
              </a:pathLst>
            </a:custGeom>
            <a:solidFill>
              <a:srgbClr val="20578B"/>
            </a:solidFill>
          </p:spPr>
        </p:sp>
      </p:grpSp>
      <p:sp>
        <p:nvSpPr>
          <p:cNvPr id="24" name="TextBox 21">
            <a:extLst>
              <a:ext uri="{FF2B5EF4-FFF2-40B4-BE49-F238E27FC236}">
                <a16:creationId xmlns:a16="http://schemas.microsoft.com/office/drawing/2014/main" id="{1E28CE33-DF9A-93B5-DCD2-26B4786A9781}"/>
              </a:ext>
            </a:extLst>
          </p:cNvPr>
          <p:cNvSpPr txBox="1"/>
          <p:nvPr/>
        </p:nvSpPr>
        <p:spPr>
          <a:xfrm>
            <a:off x="-1967178" y="-5528486"/>
            <a:ext cx="1534877" cy="123111"/>
          </a:xfrm>
          <a:prstGeom prst="rect">
            <a:avLst/>
          </a:prstGeom>
        </p:spPr>
        <p:txBody>
          <a:bodyPr lIns="0" tIns="0" rIns="0" bIns="0" rtlCol="0" anchor="t">
            <a:spAutoFit/>
          </a:bodyPr>
          <a:lstStyle/>
          <a:p>
            <a:r>
              <a:rPr lang="en-US" sz="800" dirty="0">
                <a:solidFill>
                  <a:srgbClr val="FFFFFF"/>
                </a:solidFill>
                <a:latin typeface="Poppins"/>
                <a:ea typeface="Poppins"/>
                <a:cs typeface="Poppins"/>
              </a:rPr>
              <a:t>   </a:t>
            </a:r>
            <a:r>
              <a:rPr lang="en-US" sz="800" dirty="0" err="1">
                <a:solidFill>
                  <a:srgbClr val="FFFFFF"/>
                </a:solidFill>
                <a:latin typeface="Poppins"/>
                <a:ea typeface="Poppins"/>
                <a:cs typeface="Poppins"/>
              </a:rPr>
              <a:t>ALi</a:t>
            </a:r>
            <a:r>
              <a:rPr lang="en-US" sz="800" dirty="0">
                <a:solidFill>
                  <a:srgbClr val="FFFFFF"/>
                </a:solidFill>
                <a:latin typeface="Poppins"/>
                <a:ea typeface="Poppins"/>
                <a:cs typeface="Poppins"/>
              </a:rPr>
              <a:t> OTHAIM TRAIN </a:t>
            </a:r>
          </a:p>
        </p:txBody>
      </p:sp>
      <p:sp>
        <p:nvSpPr>
          <p:cNvPr id="25" name="TextBox 22">
            <a:extLst>
              <a:ext uri="{FF2B5EF4-FFF2-40B4-BE49-F238E27FC236}">
                <a16:creationId xmlns:a16="http://schemas.microsoft.com/office/drawing/2014/main" id="{9683A76A-D6A3-B4FD-586A-F2DC5B6B8F8C}"/>
              </a:ext>
            </a:extLst>
          </p:cNvPr>
          <p:cNvSpPr txBox="1"/>
          <p:nvPr/>
        </p:nvSpPr>
        <p:spPr>
          <a:xfrm>
            <a:off x="-1932164" y="-3203059"/>
            <a:ext cx="1002425" cy="198581"/>
          </a:xfrm>
          <a:prstGeom prst="rect">
            <a:avLst/>
          </a:prstGeom>
        </p:spPr>
        <p:txBody>
          <a:bodyPr lIns="0" tIns="0" rIns="0" bIns="0" rtlCol="0" anchor="t">
            <a:spAutoFit/>
          </a:bodyPr>
          <a:lstStyle/>
          <a:p>
            <a:pPr algn="l">
              <a:lnSpc>
                <a:spcPts val="1679"/>
              </a:lnSpc>
            </a:pPr>
            <a:r>
              <a:rPr lang="en-US" sz="1200" b="1" u="sng" dirty="0">
                <a:latin typeface="Poppins Bold"/>
                <a:ea typeface="Poppins Bold"/>
                <a:cs typeface="Poppins Bold"/>
                <a:sym typeface="Poppins Bold"/>
              </a:rPr>
              <a:t>Construction</a:t>
            </a:r>
            <a:r>
              <a:rPr lang="en-US" sz="1200" b="1" dirty="0">
                <a:latin typeface="Poppins Bold"/>
                <a:ea typeface="Poppins Bold"/>
                <a:cs typeface="Poppins Bold"/>
                <a:sym typeface="Poppins Bold"/>
              </a:rPr>
              <a:t> </a:t>
            </a:r>
          </a:p>
        </p:txBody>
      </p:sp>
      <p:sp>
        <p:nvSpPr>
          <p:cNvPr id="26" name="TextBox 23">
            <a:extLst>
              <a:ext uri="{FF2B5EF4-FFF2-40B4-BE49-F238E27FC236}">
                <a16:creationId xmlns:a16="http://schemas.microsoft.com/office/drawing/2014/main" id="{CE3078D4-F2CA-4C5A-EB90-B084FC34DA81}"/>
              </a:ext>
            </a:extLst>
          </p:cNvPr>
          <p:cNvSpPr txBox="1"/>
          <p:nvPr/>
        </p:nvSpPr>
        <p:spPr>
          <a:xfrm>
            <a:off x="-1990351" y="-2936073"/>
            <a:ext cx="1558050" cy="270202"/>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err="1">
                <a:solidFill>
                  <a:srgbClr val="000000"/>
                </a:solidFill>
                <a:latin typeface="Poppins"/>
                <a:ea typeface="Poppins"/>
                <a:cs typeface="Poppins"/>
                <a:sym typeface="Poppins"/>
              </a:rPr>
              <a:t>Dr.Khalid</a:t>
            </a:r>
            <a:r>
              <a:rPr lang="en-US" sz="800" b="1" dirty="0">
                <a:solidFill>
                  <a:srgbClr val="000000"/>
                </a:solidFill>
                <a:latin typeface="Poppins"/>
                <a:ea typeface="Poppins"/>
                <a:cs typeface="Poppins"/>
                <a:sym typeface="Poppins"/>
              </a:rPr>
              <a:t> Ahmed Multi Story Building</a:t>
            </a:r>
          </a:p>
        </p:txBody>
      </p:sp>
      <p:sp>
        <p:nvSpPr>
          <p:cNvPr id="27" name="TextBox 24">
            <a:extLst>
              <a:ext uri="{FF2B5EF4-FFF2-40B4-BE49-F238E27FC236}">
                <a16:creationId xmlns:a16="http://schemas.microsoft.com/office/drawing/2014/main" id="{D4E269A8-622B-AAF5-B363-A71DC1553EDF}"/>
              </a:ext>
            </a:extLst>
          </p:cNvPr>
          <p:cNvSpPr txBox="1"/>
          <p:nvPr/>
        </p:nvSpPr>
        <p:spPr>
          <a:xfrm>
            <a:off x="-1908149" y="-4504365"/>
            <a:ext cx="1628209" cy="217817"/>
          </a:xfrm>
          <a:prstGeom prst="rect">
            <a:avLst/>
          </a:prstGeom>
        </p:spPr>
        <p:txBody>
          <a:bodyPr wrap="square" lIns="0" tIns="0" rIns="0" bIns="0" rtlCol="0" anchor="t">
            <a:spAutoFit/>
          </a:bodyPr>
          <a:lstStyle/>
          <a:p>
            <a:pPr>
              <a:lnSpc>
                <a:spcPts val="1866"/>
              </a:lnSpc>
              <a:spcBef>
                <a:spcPct val="0"/>
              </a:spcBef>
            </a:pPr>
            <a:r>
              <a:rPr lang="en-US" sz="1200" b="1" u="sng" dirty="0">
                <a:solidFill>
                  <a:srgbClr val="FFFFFF"/>
                </a:solidFill>
                <a:latin typeface="Poppins Bold"/>
                <a:ea typeface="Poppins Bold"/>
                <a:cs typeface="Poppins Bold"/>
                <a:sym typeface="Poppins"/>
              </a:rPr>
              <a:t>REHABILITATION</a:t>
            </a:r>
          </a:p>
        </p:txBody>
      </p:sp>
      <p:sp>
        <p:nvSpPr>
          <p:cNvPr id="28" name="TextBox 25">
            <a:extLst>
              <a:ext uri="{FF2B5EF4-FFF2-40B4-BE49-F238E27FC236}">
                <a16:creationId xmlns:a16="http://schemas.microsoft.com/office/drawing/2014/main" id="{CF3CB369-4D66-D7B4-81AC-EC9F372CA27B}"/>
              </a:ext>
            </a:extLst>
          </p:cNvPr>
          <p:cNvSpPr txBox="1"/>
          <p:nvPr/>
        </p:nvSpPr>
        <p:spPr>
          <a:xfrm>
            <a:off x="-1967178" y="-4232280"/>
            <a:ext cx="1534877" cy="129138"/>
          </a:xfrm>
          <a:prstGeom prst="rect">
            <a:avLst/>
          </a:prstGeom>
        </p:spPr>
        <p:txBody>
          <a:bodyPr lIns="0" tIns="0" rIns="0" bIns="0" rtlCol="0" anchor="t">
            <a:spAutoFit/>
          </a:bodyPr>
          <a:lstStyle/>
          <a:p>
            <a:pPr marL="86361" lvl="1">
              <a:lnSpc>
                <a:spcPts val="1120"/>
              </a:lnSpc>
            </a:pPr>
            <a:r>
              <a:rPr lang="en-US" sz="800" b="1" dirty="0">
                <a:solidFill>
                  <a:srgbClr val="FFFFFF"/>
                </a:solidFill>
                <a:latin typeface="Poppins Bold"/>
                <a:ea typeface="Poppins Bold"/>
                <a:cs typeface="Poppins Bold"/>
                <a:sym typeface="Poppins"/>
              </a:rPr>
              <a:t>  ASIA HOSPITAL </a:t>
            </a:r>
          </a:p>
        </p:txBody>
      </p:sp>
      <p:sp>
        <p:nvSpPr>
          <p:cNvPr id="29" name="TextBox 26">
            <a:extLst>
              <a:ext uri="{FF2B5EF4-FFF2-40B4-BE49-F238E27FC236}">
                <a16:creationId xmlns:a16="http://schemas.microsoft.com/office/drawing/2014/main" id="{E001F402-ACD5-D896-0389-5E7BD06F4DED}"/>
              </a:ext>
            </a:extLst>
          </p:cNvPr>
          <p:cNvSpPr txBox="1"/>
          <p:nvPr/>
        </p:nvSpPr>
        <p:spPr>
          <a:xfrm>
            <a:off x="-1869401" y="-1906853"/>
            <a:ext cx="1458956" cy="217817"/>
          </a:xfrm>
          <a:prstGeom prst="rect">
            <a:avLst/>
          </a:prstGeom>
        </p:spPr>
        <p:txBody>
          <a:bodyPr wrap="square" lIns="0" tIns="0" rIns="0" bIns="0" rtlCol="0" anchor="t">
            <a:spAutoFit/>
          </a:bodyPr>
          <a:lstStyle/>
          <a:p>
            <a:pPr>
              <a:lnSpc>
                <a:spcPts val="1866"/>
              </a:lnSpc>
              <a:spcBef>
                <a:spcPct val="0"/>
              </a:spcBef>
            </a:pPr>
            <a:r>
              <a:rPr lang="en-US" sz="1200" b="1" u="sng" dirty="0">
                <a:latin typeface="Poppins Bold"/>
                <a:ea typeface="Poppins Bold"/>
                <a:cs typeface="Poppins Bold"/>
                <a:sym typeface="Poppins"/>
              </a:rPr>
              <a:t>DESIGN REVIEW</a:t>
            </a:r>
          </a:p>
        </p:txBody>
      </p:sp>
      <p:sp>
        <p:nvSpPr>
          <p:cNvPr id="30" name="TextBox 27">
            <a:extLst>
              <a:ext uri="{FF2B5EF4-FFF2-40B4-BE49-F238E27FC236}">
                <a16:creationId xmlns:a16="http://schemas.microsoft.com/office/drawing/2014/main" id="{2BE025BA-FC57-1267-C273-5D7BF0BD3685}"/>
              </a:ext>
            </a:extLst>
          </p:cNvPr>
          <p:cNvSpPr txBox="1"/>
          <p:nvPr/>
        </p:nvSpPr>
        <p:spPr>
          <a:xfrm>
            <a:off x="-1905663" y="-1578459"/>
            <a:ext cx="1652224" cy="282129"/>
          </a:xfrm>
          <a:prstGeom prst="rect">
            <a:avLst/>
          </a:prstGeom>
        </p:spPr>
        <p:txBody>
          <a:bodyPr wrap="square" lIns="0" tIns="0" rIns="0" bIns="0" rtlCol="0" anchor="t">
            <a:spAutoFit/>
          </a:bodyPr>
          <a:lstStyle/>
          <a:p>
            <a:pPr marL="172721" lvl="1" indent="-86360">
              <a:lnSpc>
                <a:spcPts val="1120"/>
              </a:lnSpc>
              <a:buFont typeface="Arial"/>
              <a:buChar char="•"/>
            </a:pPr>
            <a:r>
              <a:rPr lang="en-US" sz="800" b="1" dirty="0">
                <a:solidFill>
                  <a:srgbClr val="000000"/>
                </a:solidFill>
                <a:latin typeface="Poppins"/>
                <a:ea typeface="Poppins"/>
                <a:cs typeface="Poppins"/>
                <a:sym typeface="Poppins"/>
              </a:rPr>
              <a:t>ALRAGHI TILAL TWOERS</a:t>
            </a:r>
          </a:p>
          <a:p>
            <a:pPr marL="172721" lvl="1" indent="-86360">
              <a:lnSpc>
                <a:spcPts val="1120"/>
              </a:lnSpc>
              <a:buFont typeface="Arial"/>
              <a:buChar char="•"/>
            </a:pPr>
            <a:endParaRPr lang="en-US" sz="800" dirty="0">
              <a:solidFill>
                <a:srgbClr val="2E2E2E"/>
              </a:solidFill>
              <a:latin typeface="Poppins"/>
              <a:ea typeface="Poppins"/>
              <a:cs typeface="Poppins"/>
              <a:sym typeface="Poppins"/>
            </a:endParaRPr>
          </a:p>
        </p:txBody>
      </p:sp>
      <p:sp>
        <p:nvSpPr>
          <p:cNvPr id="31" name="AutoShape 30">
            <a:extLst>
              <a:ext uri="{FF2B5EF4-FFF2-40B4-BE49-F238E27FC236}">
                <a16:creationId xmlns:a16="http://schemas.microsoft.com/office/drawing/2014/main" id="{919E3E58-E40A-1040-3E94-690DBFD977EA}"/>
              </a:ext>
            </a:extLst>
          </p:cNvPr>
          <p:cNvSpPr/>
          <p:nvPr/>
        </p:nvSpPr>
        <p:spPr>
          <a:xfrm>
            <a:off x="-1090828" y="-9538501"/>
            <a:ext cx="4233600" cy="0"/>
          </a:xfrm>
          <a:prstGeom prst="line">
            <a:avLst/>
          </a:prstGeom>
          <a:ln w="9525" cap="rnd">
            <a:solidFill>
              <a:srgbClr val="4FC0E8"/>
            </a:solidFill>
            <a:prstDash val="solid"/>
            <a:headEnd type="none" w="sm" len="sm"/>
            <a:tailEnd type="none" w="sm" len="sm"/>
          </a:ln>
        </p:spPr>
      </p:sp>
      <p:pic>
        <p:nvPicPr>
          <p:cNvPr id="32" name="Picture 31">
            <a:extLst>
              <a:ext uri="{FF2B5EF4-FFF2-40B4-BE49-F238E27FC236}">
                <a16:creationId xmlns:a16="http://schemas.microsoft.com/office/drawing/2014/main" id="{3505B1DA-A21E-A301-99A6-053B17B60A41}"/>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1371002"/>
            <a:ext cx="5570087" cy="5570087"/>
          </a:xfrm>
          <a:prstGeom prst="rect">
            <a:avLst/>
          </a:prstGeom>
        </p:spPr>
      </p:pic>
      <p:sp>
        <p:nvSpPr>
          <p:cNvPr id="33" name="AutoShape 10">
            <a:extLst>
              <a:ext uri="{FF2B5EF4-FFF2-40B4-BE49-F238E27FC236}">
                <a16:creationId xmlns:a16="http://schemas.microsoft.com/office/drawing/2014/main" id="{3B069735-4C01-8CDD-6FFE-57AE0D58C4FF}"/>
              </a:ext>
            </a:extLst>
          </p:cNvPr>
          <p:cNvSpPr/>
          <p:nvPr/>
        </p:nvSpPr>
        <p:spPr>
          <a:xfrm rot="5400000" flipV="1">
            <a:off x="-5584931" y="-8503705"/>
            <a:ext cx="1" cy="3924994"/>
          </a:xfrm>
          <a:prstGeom prst="line">
            <a:avLst/>
          </a:prstGeom>
          <a:ln w="38100" cap="flat">
            <a:solidFill>
              <a:srgbClr val="D6AA38"/>
            </a:solidFill>
            <a:prstDash val="solid"/>
            <a:headEnd type="none" w="sm" len="sm"/>
            <a:tailEnd type="none" w="sm" len="sm"/>
          </a:ln>
        </p:spPr>
      </p:sp>
      <p:sp>
        <p:nvSpPr>
          <p:cNvPr id="34" name="Rectangle 33">
            <a:extLst>
              <a:ext uri="{FF2B5EF4-FFF2-40B4-BE49-F238E27FC236}">
                <a16:creationId xmlns:a16="http://schemas.microsoft.com/office/drawing/2014/main" id="{B1E0499C-90D3-659C-F67E-5BFE97435C8F}"/>
              </a:ext>
            </a:extLst>
          </p:cNvPr>
          <p:cNvSpPr/>
          <p:nvPr/>
        </p:nvSpPr>
        <p:spPr>
          <a:xfrm>
            <a:off x="-2018005" y="-5801983"/>
            <a:ext cx="1143262" cy="290913"/>
          </a:xfrm>
          <a:prstGeom prst="rect">
            <a:avLst/>
          </a:prstGeom>
        </p:spPr>
        <p:txBody>
          <a:bodyPr wrap="none">
            <a:spAutoFit/>
          </a:bodyPr>
          <a:lstStyle/>
          <a:p>
            <a:pPr>
              <a:lnSpc>
                <a:spcPts val="1679"/>
              </a:lnSpc>
            </a:pPr>
            <a:r>
              <a:rPr lang="en-US" sz="1200" b="1" u="sng" dirty="0">
                <a:solidFill>
                  <a:srgbClr val="FFFFFF"/>
                </a:solidFill>
                <a:latin typeface="Poppins Bold"/>
                <a:ea typeface="Poppins Bold"/>
                <a:cs typeface="Poppins Bold"/>
              </a:rPr>
              <a:t>Construction</a:t>
            </a:r>
          </a:p>
        </p:txBody>
      </p:sp>
      <p:sp>
        <p:nvSpPr>
          <p:cNvPr id="35" name="Rectangle 34">
            <a:extLst>
              <a:ext uri="{FF2B5EF4-FFF2-40B4-BE49-F238E27FC236}">
                <a16:creationId xmlns:a16="http://schemas.microsoft.com/office/drawing/2014/main" id="{89445CC4-1EEB-C612-83AD-8C6D5959FE57}"/>
              </a:ext>
            </a:extLst>
          </p:cNvPr>
          <p:cNvSpPr/>
          <p:nvPr/>
        </p:nvSpPr>
        <p:spPr>
          <a:xfrm>
            <a:off x="-1913725" y="-4181103"/>
            <a:ext cx="1055097" cy="298415"/>
          </a:xfrm>
          <a:prstGeom prst="rect">
            <a:avLst/>
          </a:prstGeom>
        </p:spPr>
        <p:txBody>
          <a:bodyPr wrap="none">
            <a:spAutoFit/>
          </a:bodyPr>
          <a:lstStyle/>
          <a:p>
            <a:pPr>
              <a:lnSpc>
                <a:spcPts val="1866"/>
              </a:lnSpc>
              <a:spcBef>
                <a:spcPct val="0"/>
              </a:spcBef>
            </a:pPr>
            <a:r>
              <a:rPr lang="en-US" sz="800" b="1" dirty="0">
                <a:solidFill>
                  <a:srgbClr val="FFFFFF"/>
                </a:solidFill>
                <a:latin typeface="Poppins Bold"/>
                <a:ea typeface="Poppins Bold"/>
                <a:cs typeface="Poppins Bold"/>
                <a:sym typeface="Poppins"/>
              </a:rPr>
              <a:t>UNICEF Premises</a:t>
            </a:r>
          </a:p>
        </p:txBody>
      </p:sp>
      <p:sp>
        <p:nvSpPr>
          <p:cNvPr id="36" name="Rectangle 35">
            <a:extLst>
              <a:ext uri="{FF2B5EF4-FFF2-40B4-BE49-F238E27FC236}">
                <a16:creationId xmlns:a16="http://schemas.microsoft.com/office/drawing/2014/main" id="{71D01526-BCF6-1FD4-0B1F-E07BB83E8B15}"/>
              </a:ext>
            </a:extLst>
          </p:cNvPr>
          <p:cNvSpPr/>
          <p:nvPr/>
        </p:nvSpPr>
        <p:spPr>
          <a:xfrm>
            <a:off x="-1908149" y="-3956207"/>
            <a:ext cx="1326004" cy="215444"/>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Dr.Osman</a:t>
            </a:r>
            <a:r>
              <a:rPr lang="en-US" sz="800" b="1" dirty="0">
                <a:solidFill>
                  <a:srgbClr val="FFFFFF"/>
                </a:solidFill>
                <a:latin typeface="Poppins Bold"/>
                <a:ea typeface="Poppins Bold"/>
                <a:cs typeface="Poppins Bold"/>
                <a:sym typeface="Poppins"/>
              </a:rPr>
              <a:t> </a:t>
            </a:r>
            <a:r>
              <a:rPr lang="en-US" sz="800" b="1" dirty="0" err="1">
                <a:solidFill>
                  <a:srgbClr val="FFFFFF"/>
                </a:solidFill>
                <a:latin typeface="Poppins Bold"/>
                <a:ea typeface="Poppins Bold"/>
                <a:cs typeface="Poppins Bold"/>
                <a:sym typeface="Poppins"/>
              </a:rPr>
              <a:t>Shareef</a:t>
            </a:r>
            <a:r>
              <a:rPr lang="en-US" sz="800" b="1" dirty="0">
                <a:solidFill>
                  <a:srgbClr val="FFFFFF"/>
                </a:solidFill>
                <a:latin typeface="Poppins Bold"/>
                <a:ea typeface="Poppins Bold"/>
                <a:cs typeface="Poppins Bold"/>
                <a:sym typeface="Poppins"/>
              </a:rPr>
              <a:t> Villa</a:t>
            </a:r>
            <a:endParaRPr lang="en-US" sz="800" b="1" dirty="0">
              <a:solidFill>
                <a:srgbClr val="FFFFFF"/>
              </a:solidFill>
              <a:latin typeface="Poppins Bold"/>
              <a:ea typeface="Poppins Bold"/>
              <a:cs typeface="Poppins Bold"/>
            </a:endParaRPr>
          </a:p>
        </p:txBody>
      </p:sp>
      <p:sp>
        <p:nvSpPr>
          <p:cNvPr id="37" name="Rectangle 36">
            <a:extLst>
              <a:ext uri="{FF2B5EF4-FFF2-40B4-BE49-F238E27FC236}">
                <a16:creationId xmlns:a16="http://schemas.microsoft.com/office/drawing/2014/main" id="{EF9A0B1F-9D91-B36D-BFA1-EC54AEE87C47}"/>
              </a:ext>
            </a:extLst>
          </p:cNvPr>
          <p:cNvSpPr/>
          <p:nvPr/>
        </p:nvSpPr>
        <p:spPr>
          <a:xfrm>
            <a:off x="-1905663" y="-3861658"/>
            <a:ext cx="1701107" cy="335989"/>
          </a:xfrm>
          <a:prstGeom prst="rect">
            <a:avLst/>
          </a:prstGeom>
        </p:spPr>
        <p:txBody>
          <a:bodyPr wrap="none">
            <a:spAutoFit/>
          </a:bodyPr>
          <a:lstStyle/>
          <a:p>
            <a:pPr>
              <a:lnSpc>
                <a:spcPts val="1866"/>
              </a:lnSpc>
              <a:spcBef>
                <a:spcPct val="0"/>
              </a:spcBef>
            </a:pPr>
            <a:r>
              <a:rPr lang="en-US" sz="800" b="1" dirty="0" err="1">
                <a:solidFill>
                  <a:srgbClr val="FFFFFF"/>
                </a:solidFill>
                <a:latin typeface="Poppins Bold"/>
                <a:ea typeface="Poppins Bold"/>
                <a:cs typeface="Poppins Bold"/>
                <a:sym typeface="Poppins"/>
              </a:rPr>
              <a:t>Giad</a:t>
            </a:r>
            <a:r>
              <a:rPr lang="en-US" sz="800" b="1" dirty="0">
                <a:solidFill>
                  <a:srgbClr val="FFFFFF"/>
                </a:solidFill>
                <a:latin typeface="Poppins Bold"/>
                <a:ea typeface="Poppins Bold"/>
                <a:cs typeface="Poppins Bold"/>
                <a:sym typeface="Poppins"/>
              </a:rPr>
              <a:t> Automotive Paint Facility </a:t>
            </a:r>
          </a:p>
        </p:txBody>
      </p:sp>
      <p:sp>
        <p:nvSpPr>
          <p:cNvPr id="38" name="Rectangle 37">
            <a:extLst>
              <a:ext uri="{FF2B5EF4-FFF2-40B4-BE49-F238E27FC236}">
                <a16:creationId xmlns:a16="http://schemas.microsoft.com/office/drawing/2014/main" id="{387E1BCE-0C18-6E4B-71F7-77507D367826}"/>
              </a:ext>
            </a:extLst>
          </p:cNvPr>
          <p:cNvSpPr/>
          <p:nvPr/>
        </p:nvSpPr>
        <p:spPr>
          <a:xfrm>
            <a:off x="-1930481" y="-3750672"/>
            <a:ext cx="2111475" cy="369332"/>
          </a:xfrm>
          <a:prstGeom prst="rect">
            <a:avLst/>
          </a:prstGeom>
        </p:spPr>
        <p:txBody>
          <a:bodyPr wrap="none">
            <a:spAutoFit/>
          </a:bodyPr>
          <a:lstStyle/>
          <a:p>
            <a:r>
              <a:rPr lang="en-US" sz="800" b="1" dirty="0" err="1">
                <a:solidFill>
                  <a:srgbClr val="FFFFFF"/>
                </a:solidFill>
                <a:latin typeface="Poppins Bold"/>
                <a:ea typeface="Poppins Bold"/>
                <a:cs typeface="Poppins Bold"/>
                <a:sym typeface="Poppins"/>
              </a:rPr>
              <a:t>Alhandsya</a:t>
            </a:r>
            <a:r>
              <a:rPr lang="en-US" sz="800" b="1" dirty="0">
                <a:solidFill>
                  <a:srgbClr val="FFFFFF"/>
                </a:solidFill>
                <a:latin typeface="Poppins Bold"/>
                <a:ea typeface="Poppins Bold"/>
                <a:cs typeface="Poppins Bold"/>
                <a:sym typeface="Poppins"/>
              </a:rPr>
              <a:t> Ready-Mix Concrete Plant</a:t>
            </a:r>
            <a:r>
              <a:rPr lang="en-US" b="1" dirty="0">
                <a:solidFill>
                  <a:srgbClr val="000000"/>
                </a:solidFill>
                <a:latin typeface="Poppins"/>
                <a:ea typeface="Poppins"/>
                <a:cs typeface="Poppins"/>
                <a:sym typeface="Poppins"/>
              </a:rPr>
              <a:t> </a:t>
            </a:r>
            <a:endParaRPr lang="en-US" dirty="0"/>
          </a:p>
        </p:txBody>
      </p:sp>
    </p:spTree>
    <p:extLst>
      <p:ext uri="{BB962C8B-B14F-4D97-AF65-F5344CB8AC3E}">
        <p14:creationId xmlns:p14="http://schemas.microsoft.com/office/powerpoint/2010/main" val="800422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t="-9222" b="-9222"/>
            </a:stretch>
          </a:blipFill>
        </p:spPr>
      </p:sp>
      <p:grpSp>
        <p:nvGrpSpPr>
          <p:cNvPr id="3" name="Group 3"/>
          <p:cNvGrpSpPr/>
          <p:nvPr/>
        </p:nvGrpSpPr>
        <p:grpSpPr>
          <a:xfrm>
            <a:off x="265471" y="3111809"/>
            <a:ext cx="11545529" cy="1450593"/>
            <a:chOff x="0" y="0"/>
            <a:chExt cx="3082297" cy="382049"/>
          </a:xfrm>
        </p:grpSpPr>
        <p:sp>
          <p:nvSpPr>
            <p:cNvPr id="4" name="Freeform 4"/>
            <p:cNvSpPr/>
            <p:nvPr/>
          </p:nvSpPr>
          <p:spPr>
            <a:xfrm>
              <a:off x="0" y="0"/>
              <a:ext cx="3082297" cy="382049"/>
            </a:xfrm>
            <a:custGeom>
              <a:avLst/>
              <a:gdLst/>
              <a:ahLst/>
              <a:cxnLst/>
              <a:rect l="l" t="t" r="r" b="b"/>
              <a:pathLst>
                <a:path w="3082297" h="382049">
                  <a:moveTo>
                    <a:pt x="0" y="0"/>
                  </a:moveTo>
                  <a:lnTo>
                    <a:pt x="3082297" y="0"/>
                  </a:lnTo>
                  <a:lnTo>
                    <a:pt x="3082297" y="382049"/>
                  </a:lnTo>
                  <a:lnTo>
                    <a:pt x="0" y="382049"/>
                  </a:lnTo>
                  <a:close/>
                </a:path>
              </a:pathLst>
            </a:custGeom>
            <a:solidFill>
              <a:srgbClr val="000000">
                <a:alpha val="0"/>
              </a:srgbClr>
            </a:solidFill>
            <a:ln w="28575" cap="sq">
              <a:solidFill>
                <a:srgbClr val="FFFFFF"/>
              </a:solidFill>
              <a:prstDash val="solid"/>
              <a:miter/>
            </a:ln>
          </p:spPr>
        </p:sp>
        <p:sp>
          <p:nvSpPr>
            <p:cNvPr id="5" name="TextBox 5"/>
            <p:cNvSpPr txBox="1"/>
            <p:nvPr/>
          </p:nvSpPr>
          <p:spPr>
            <a:xfrm>
              <a:off x="0" y="-38100"/>
              <a:ext cx="3082297" cy="420149"/>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3692563" y="5451298"/>
            <a:ext cx="4806873" cy="489427"/>
          </a:xfrm>
          <a:custGeom>
            <a:avLst/>
            <a:gdLst/>
            <a:ahLst/>
            <a:cxnLst/>
            <a:rect l="l" t="t" r="r" b="b"/>
            <a:pathLst>
              <a:path w="4806873" h="489427">
                <a:moveTo>
                  <a:pt x="0" y="0"/>
                </a:moveTo>
                <a:lnTo>
                  <a:pt x="4806872" y="0"/>
                </a:lnTo>
                <a:lnTo>
                  <a:pt x="4806872" y="489428"/>
                </a:lnTo>
                <a:lnTo>
                  <a:pt x="0" y="4894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2886222" y="5433959"/>
            <a:ext cx="566590" cy="566590"/>
          </a:xfrm>
          <a:custGeom>
            <a:avLst/>
            <a:gdLst/>
            <a:ahLst/>
            <a:cxnLst/>
            <a:rect l="l" t="t" r="r" b="b"/>
            <a:pathLst>
              <a:path w="566590" h="566590">
                <a:moveTo>
                  <a:pt x="0" y="0"/>
                </a:moveTo>
                <a:lnTo>
                  <a:pt x="566590" y="0"/>
                </a:lnTo>
                <a:lnTo>
                  <a:pt x="566590" y="566590"/>
                </a:lnTo>
                <a:lnTo>
                  <a:pt x="0" y="5665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1184336" y="3139363"/>
            <a:ext cx="14213612" cy="1252609"/>
          </a:xfrm>
          <a:prstGeom prst="rect">
            <a:avLst/>
          </a:prstGeom>
        </p:spPr>
        <p:txBody>
          <a:bodyPr lIns="0" tIns="0" rIns="0" bIns="0" rtlCol="0" anchor="t">
            <a:spAutoFit/>
          </a:bodyPr>
          <a:lstStyle/>
          <a:p>
            <a:pPr algn="ctr">
              <a:lnSpc>
                <a:spcPts val="10233"/>
              </a:lnSpc>
              <a:spcBef>
                <a:spcPct val="0"/>
              </a:spcBef>
            </a:pPr>
            <a:r>
              <a:rPr lang="en-US" sz="7309" b="1" spc="2039" dirty="0">
                <a:solidFill>
                  <a:srgbClr val="FFFFFF"/>
                </a:solidFill>
                <a:latin typeface="Montserrat Ultra-Bold"/>
                <a:ea typeface="Montserrat Ultra-Bold"/>
                <a:cs typeface="Montserrat Ultra-Bold"/>
                <a:sym typeface="Montserrat Ultra-Bold"/>
              </a:rPr>
              <a:t>THANK YOU.</a:t>
            </a:r>
          </a:p>
        </p:txBody>
      </p:sp>
      <p:sp>
        <p:nvSpPr>
          <p:cNvPr id="13" name="TextBox 13"/>
          <p:cNvSpPr txBox="1"/>
          <p:nvPr/>
        </p:nvSpPr>
        <p:spPr>
          <a:xfrm>
            <a:off x="1579273" y="4791947"/>
            <a:ext cx="9427154" cy="390036"/>
          </a:xfrm>
          <a:prstGeom prst="rect">
            <a:avLst/>
          </a:prstGeom>
        </p:spPr>
        <p:txBody>
          <a:bodyPr lIns="0" tIns="0" rIns="0" bIns="0" rtlCol="0" anchor="t">
            <a:spAutoFit/>
          </a:bodyPr>
          <a:lstStyle/>
          <a:p>
            <a:pPr algn="ctr">
              <a:lnSpc>
                <a:spcPts val="3176"/>
              </a:lnSpc>
              <a:spcBef>
                <a:spcPct val="0"/>
              </a:spcBef>
            </a:pPr>
            <a:r>
              <a:rPr lang="en-US" sz="2269" b="1" spc="1611" dirty="0">
                <a:solidFill>
                  <a:srgbClr val="FFFFFF"/>
                </a:solidFill>
                <a:latin typeface="Montserrat Medium"/>
                <a:ea typeface="Montserrat Medium"/>
                <a:cs typeface="Montserrat Medium"/>
                <a:sym typeface="Montserrat Medium"/>
              </a:rPr>
              <a:t>GET IN TOUCH WITH US:</a:t>
            </a:r>
          </a:p>
        </p:txBody>
      </p:sp>
      <p:sp>
        <p:nvSpPr>
          <p:cNvPr id="14" name="TextBox 14"/>
          <p:cNvSpPr txBox="1"/>
          <p:nvPr/>
        </p:nvSpPr>
        <p:spPr>
          <a:xfrm>
            <a:off x="4602050" y="5535944"/>
            <a:ext cx="3061863" cy="281295"/>
          </a:xfrm>
          <a:prstGeom prst="rect">
            <a:avLst/>
          </a:prstGeom>
        </p:spPr>
        <p:txBody>
          <a:bodyPr lIns="0" tIns="0" rIns="0" bIns="0" rtlCol="0" anchor="t">
            <a:spAutoFit/>
          </a:bodyPr>
          <a:lstStyle/>
          <a:p>
            <a:pPr algn="ctr">
              <a:lnSpc>
                <a:spcPts val="2304"/>
              </a:lnSpc>
              <a:spcBef>
                <a:spcPct val="0"/>
              </a:spcBef>
            </a:pPr>
            <a:r>
              <a:rPr lang="en-GB" dirty="0"/>
              <a:t>info@fortunepmx.com</a:t>
            </a:r>
            <a:endParaRPr lang="en-US" sz="1646" b="1" dirty="0">
              <a:solidFill>
                <a:srgbClr val="000000"/>
              </a:solidFill>
              <a:latin typeface="Montserrat Medium"/>
              <a:ea typeface="Montserrat Medium"/>
              <a:cs typeface="Montserrat Medium"/>
              <a:sym typeface="Montserrat Medium"/>
            </a:endParaRPr>
          </a:p>
        </p:txBody>
      </p:sp>
      <p:grpSp>
        <p:nvGrpSpPr>
          <p:cNvPr id="17" name="Group 17"/>
          <p:cNvGrpSpPr/>
          <p:nvPr/>
        </p:nvGrpSpPr>
        <p:grpSpPr>
          <a:xfrm>
            <a:off x="17376775" y="5243660"/>
            <a:ext cx="1619250" cy="2019300"/>
            <a:chOff x="0" y="0"/>
            <a:chExt cx="426469" cy="531832"/>
          </a:xfrm>
        </p:grpSpPr>
        <p:sp>
          <p:nvSpPr>
            <p:cNvPr id="18" name="Freeform 18"/>
            <p:cNvSpPr/>
            <p:nvPr/>
          </p:nvSpPr>
          <p:spPr>
            <a:xfrm>
              <a:off x="0" y="0"/>
              <a:ext cx="426469" cy="531832"/>
            </a:xfrm>
            <a:custGeom>
              <a:avLst/>
              <a:gdLst/>
              <a:ahLst/>
              <a:cxnLst/>
              <a:rect l="l" t="t" r="r" b="b"/>
              <a:pathLst>
                <a:path w="426469" h="531832">
                  <a:moveTo>
                    <a:pt x="0" y="0"/>
                  </a:moveTo>
                  <a:lnTo>
                    <a:pt x="426469" y="0"/>
                  </a:lnTo>
                  <a:lnTo>
                    <a:pt x="426469" y="531832"/>
                  </a:lnTo>
                  <a:lnTo>
                    <a:pt x="0" y="531832"/>
                  </a:lnTo>
                  <a:close/>
                </a:path>
              </a:pathLst>
            </a:custGeom>
            <a:solidFill>
              <a:srgbClr val="E8E8E8"/>
            </a:solidFill>
          </p:spPr>
        </p:sp>
        <p:sp>
          <p:nvSpPr>
            <p:cNvPr id="19" name="TextBox 19"/>
            <p:cNvSpPr txBox="1"/>
            <p:nvPr/>
          </p:nvSpPr>
          <p:spPr>
            <a:xfrm>
              <a:off x="0" y="-38100"/>
              <a:ext cx="426469" cy="569932"/>
            </a:xfrm>
            <a:prstGeom prst="rect">
              <a:avLst/>
            </a:prstGeom>
          </p:spPr>
          <p:txBody>
            <a:bodyPr lIns="50800" tIns="50800" rIns="50800" bIns="50800" rtlCol="0" anchor="ctr"/>
            <a:lstStyle/>
            <a:p>
              <a:pPr algn="ctr">
                <a:lnSpc>
                  <a:spcPts val="2444"/>
                </a:lnSpc>
              </a:pPr>
              <a:endParaRPr/>
            </a:p>
          </p:txBody>
        </p:sp>
      </p:grpSp>
      <p:sp>
        <p:nvSpPr>
          <p:cNvPr id="21" name="Rectangle 20"/>
          <p:cNvSpPr/>
          <p:nvPr/>
        </p:nvSpPr>
        <p:spPr>
          <a:xfrm>
            <a:off x="5530718" y="5901885"/>
            <a:ext cx="1467068" cy="290913"/>
          </a:xfrm>
          <a:prstGeom prst="rect">
            <a:avLst/>
          </a:prstGeom>
        </p:spPr>
        <p:txBody>
          <a:bodyPr wrap="none">
            <a:spAutoFit/>
          </a:bodyPr>
          <a:lstStyle/>
          <a:p>
            <a:pPr algn="ctr">
              <a:lnSpc>
                <a:spcPts val="1680"/>
              </a:lnSpc>
              <a:spcBef>
                <a:spcPct val="0"/>
              </a:spcBef>
            </a:pPr>
            <a:r>
              <a:rPr lang="en-US" sz="1200" b="1" spc="600" dirty="0">
                <a:solidFill>
                  <a:schemeClr val="bg1"/>
                </a:solidFill>
                <a:latin typeface="Poppins"/>
                <a:ea typeface="Poppins"/>
                <a:cs typeface="Poppins"/>
                <a:sym typeface="Poppins"/>
              </a:rPr>
              <a:t>FORTUNE</a:t>
            </a:r>
          </a:p>
        </p:txBody>
      </p:sp>
    </p:spTree>
    <p:extLst>
      <p:ext uri="{BB962C8B-B14F-4D97-AF65-F5344CB8AC3E}">
        <p14:creationId xmlns:p14="http://schemas.microsoft.com/office/powerpoint/2010/main" val="3254354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1385</TotalTime>
  <Words>2611</Words>
  <Application>Microsoft Office PowerPoint</Application>
  <PresentationFormat>Widescreen</PresentationFormat>
  <Paragraphs>329</Paragraphs>
  <Slides>28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Anton</vt:lpstr>
      <vt:lpstr>Arial</vt:lpstr>
      <vt:lpstr>Calibri</vt:lpstr>
      <vt:lpstr>Calibri Light</vt:lpstr>
      <vt:lpstr>Century Gothic</vt:lpstr>
      <vt:lpstr>Montserrat Medium</vt:lpstr>
      <vt:lpstr>Montserrat Ultra-Bold</vt:lpstr>
      <vt:lpstr>Poppins</vt:lpstr>
      <vt:lpstr>Poppins Bold</vt:lpstr>
      <vt:lpstr>Propins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Abdulaziz Gasim</cp:lastModifiedBy>
  <cp:revision>54</cp:revision>
  <dcterms:created xsi:type="dcterms:W3CDTF">2025-07-02T07:05:08Z</dcterms:created>
  <dcterms:modified xsi:type="dcterms:W3CDTF">2025-12-10T20:32:28Z</dcterms:modified>
</cp:coreProperties>
</file>